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7" r:id="rId5"/>
    <p:sldId id="270" r:id="rId6"/>
    <p:sldId id="292" r:id="rId7"/>
    <p:sldId id="293" r:id="rId8"/>
    <p:sldId id="294" r:id="rId9"/>
    <p:sldId id="271" r:id="rId10"/>
    <p:sldId id="264" r:id="rId11"/>
    <p:sldId id="274" r:id="rId12"/>
    <p:sldId id="297" r:id="rId13"/>
    <p:sldId id="285" r:id="rId14"/>
    <p:sldId id="337" r:id="rId15"/>
    <p:sldId id="336" r:id="rId16"/>
    <p:sldId id="338" r:id="rId17"/>
    <p:sldId id="342" r:id="rId18"/>
    <p:sldId id="300" r:id="rId19"/>
    <p:sldId id="302" r:id="rId20"/>
    <p:sldId id="315" r:id="rId21"/>
    <p:sldId id="318" r:id="rId22"/>
    <p:sldId id="339" r:id="rId23"/>
    <p:sldId id="340" r:id="rId24"/>
    <p:sldId id="308" r:id="rId25"/>
    <p:sldId id="343" r:id="rId26"/>
    <p:sldId id="325" r:id="rId27"/>
    <p:sldId id="326" r:id="rId28"/>
    <p:sldId id="301" r:id="rId29"/>
    <p:sldId id="303" r:id="rId30"/>
    <p:sldId id="307" r:id="rId31"/>
    <p:sldId id="310" r:id="rId32"/>
    <p:sldId id="317" r:id="rId33"/>
    <p:sldId id="332" r:id="rId34"/>
    <p:sldId id="333" r:id="rId35"/>
    <p:sldId id="319" r:id="rId36"/>
    <p:sldId id="334" r:id="rId37"/>
    <p:sldId id="330" r:id="rId38"/>
    <p:sldId id="323" r:id="rId39"/>
    <p:sldId id="33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  <p188:author id="{B42D54DB-C714-531C-1F58-8661ACDA7003}" name="Wishwa nayanajith" initials="Wn" userId="d8efc6f4dee819e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5/26/2025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2121395_Traffic_Object_Detection_and_Recognition_Systems" TargetMode="External"/><Relationship Id="rId2" Type="http://schemas.openxmlformats.org/officeDocument/2006/relationships/hyperlink" Target="https://www.researchgate.net/search.Search.html?query=traffic+detection&amp;type=publicatio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243" y="262693"/>
            <a:ext cx="10971854" cy="2407187"/>
          </a:xfrm>
          <a:effectLst>
            <a:outerShdw blurRad="50800" dist="50800" dir="2280000">
              <a:srgbClr val="A5A5A5"/>
            </a:outerShdw>
          </a:effectLst>
        </p:spPr>
        <p:txBody>
          <a:bodyPr vert="horz" lIns="91439" tIns="45720" rIns="91440" bIns="45720" rtlCol="0" anchor="ctr">
            <a:noAutofit/>
          </a:bodyPr>
          <a:lstStyle/>
          <a:p>
            <a:r>
              <a:rPr lang="en-US" sz="4800" b="1" dirty="0">
                <a:latin typeface="Cambria"/>
                <a:ea typeface="Cambria"/>
              </a:rPr>
              <a:t>Evaluating automated traffic violation detection system for road safety improvement</a:t>
            </a:r>
            <a:endParaRPr lang="en-US" sz="4800" dirty="0">
              <a:latin typeface="Cambria"/>
              <a:ea typeface="Cambria"/>
            </a:endParaRPr>
          </a:p>
          <a:p>
            <a:endParaRPr lang="en-US" sz="4800">
              <a:latin typeface="Cambria"/>
              <a:ea typeface="Cambria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7330" y="3477265"/>
            <a:ext cx="2790092" cy="637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1"/>
                </a:solidFill>
                <a:ea typeface="Cambria"/>
              </a:rPr>
              <a:t>24 – 25J - 165</a:t>
            </a:r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B7E3E9-A269-9D4D-F3E2-A0C58A0EDF6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A2EE00-C340-7248-F0CC-24C3263E7A26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A7361-C071-C71E-ACE5-0AEA5C47E8BA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D67F921-5354-4264-9923-A56ECD64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1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146" t="9302" r="2038" b="5263"/>
          <a:stretch/>
        </p:blipFill>
        <p:spPr>
          <a:xfrm>
            <a:off x="2464324" y="2254548"/>
            <a:ext cx="7644846" cy="41311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Methodology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3" name="Picture 2" descr="A close-up of a camera&#10;&#10;Description automatically generated">
            <a:extLst>
              <a:ext uri="{FF2B5EF4-FFF2-40B4-BE49-F238E27FC236}">
                <a16:creationId xmlns:a16="http://schemas.microsoft.com/office/drawing/2014/main" id="{CB23A76F-16CE-6CE2-7249-7475D00BA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3" y="1648171"/>
            <a:ext cx="1505315" cy="908350"/>
          </a:xfrm>
          <a:prstGeom prst="rect">
            <a:avLst/>
          </a:prstGeom>
        </p:spPr>
      </p:pic>
      <p:pic>
        <p:nvPicPr>
          <p:cNvPr id="8" name="Picture 7" descr="A green circuit board with a black square&#10;&#10;Description automatically generated">
            <a:extLst>
              <a:ext uri="{FF2B5EF4-FFF2-40B4-BE49-F238E27FC236}">
                <a16:creationId xmlns:a16="http://schemas.microsoft.com/office/drawing/2014/main" id="{D3E3B7E4-EAF7-3FF2-D107-6F8393D02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18" y="4149473"/>
            <a:ext cx="1193403" cy="1205337"/>
          </a:xfrm>
          <a:prstGeom prst="rect">
            <a:avLst/>
          </a:prstGeom>
        </p:spPr>
      </p:pic>
      <p:pic>
        <p:nvPicPr>
          <p:cNvPr id="10" name="Picture 9" descr="A black server towers with blue lights&#10;&#10;Description automatically generated">
            <a:extLst>
              <a:ext uri="{FF2B5EF4-FFF2-40B4-BE49-F238E27FC236}">
                <a16:creationId xmlns:a16="http://schemas.microsoft.com/office/drawing/2014/main" id="{B724B5A9-72EE-E87C-A02D-0706B74923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72515"/>
            <a:ext cx="1641436" cy="1524000"/>
          </a:xfrm>
          <a:prstGeom prst="rect">
            <a:avLst/>
          </a:prstGeom>
        </p:spPr>
      </p:pic>
      <p:pic>
        <p:nvPicPr>
          <p:cNvPr id="12" name="Picture 11" descr="A silver and blue cloud icon&#10;&#10;Description automatically generated">
            <a:extLst>
              <a:ext uri="{FF2B5EF4-FFF2-40B4-BE49-F238E27FC236}">
                <a16:creationId xmlns:a16="http://schemas.microsoft.com/office/drawing/2014/main" id="{77AEECD0-A812-107E-0AA2-E0CD1F967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06" y="1605950"/>
            <a:ext cx="887831" cy="950571"/>
          </a:xfrm>
          <a:prstGeom prst="rect">
            <a:avLst/>
          </a:prstGeom>
        </p:spPr>
      </p:pic>
      <p:pic>
        <p:nvPicPr>
          <p:cNvPr id="14" name="Picture 13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E19DCB3D-FBFB-01C7-228F-8F46FCC39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24" y="3325337"/>
            <a:ext cx="2236805" cy="1631003"/>
          </a:xfrm>
          <a:prstGeom prst="rect">
            <a:avLst/>
          </a:prstGeom>
        </p:spPr>
      </p:pic>
      <p:pic>
        <p:nvPicPr>
          <p:cNvPr id="16" name="Picture 15" descr="A computer screen with gears&#10;&#10;Description automatically generated">
            <a:extLst>
              <a:ext uri="{FF2B5EF4-FFF2-40B4-BE49-F238E27FC236}">
                <a16:creationId xmlns:a16="http://schemas.microsoft.com/office/drawing/2014/main" id="{E52667A3-67F6-DD66-F38E-862907ADDE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579" y="3515130"/>
            <a:ext cx="1205337" cy="12053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68B4AB-9225-5039-04BD-87B0A5D94E0F}"/>
              </a:ext>
            </a:extLst>
          </p:cNvPr>
          <p:cNvSpPr txBox="1"/>
          <p:nvPr/>
        </p:nvSpPr>
        <p:spPr>
          <a:xfrm>
            <a:off x="1281782" y="2555515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Cameras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C5EC9-545A-ACA8-1B33-4BF7500C525C}"/>
              </a:ext>
            </a:extLst>
          </p:cNvPr>
          <p:cNvSpPr txBox="1"/>
          <p:nvPr/>
        </p:nvSpPr>
        <p:spPr>
          <a:xfrm>
            <a:off x="764114" y="531318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Edge Processing Unit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74C252-2688-34EA-20B5-3560B4A1F13F}"/>
              </a:ext>
            </a:extLst>
          </p:cNvPr>
          <p:cNvSpPr txBox="1"/>
          <p:nvPr/>
        </p:nvSpPr>
        <p:spPr>
          <a:xfrm>
            <a:off x="3810000" y="4396515"/>
            <a:ext cx="178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Central 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6C60F-F52F-E77E-BCA4-353C49BA3ED2}"/>
              </a:ext>
            </a:extLst>
          </p:cNvPr>
          <p:cNvSpPr txBox="1"/>
          <p:nvPr/>
        </p:nvSpPr>
        <p:spPr>
          <a:xfrm>
            <a:off x="7094567" y="4939948"/>
            <a:ext cx="208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Detection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32BCA9-09DE-7253-E8AE-7A5080A5D9B9}"/>
              </a:ext>
            </a:extLst>
          </p:cNvPr>
          <p:cNvSpPr txBox="1"/>
          <p:nvPr/>
        </p:nvSpPr>
        <p:spPr>
          <a:xfrm>
            <a:off x="8313844" y="2049503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A90D6-7512-76F5-7A85-1F433AF1CA6F}"/>
              </a:ext>
            </a:extLst>
          </p:cNvPr>
          <p:cNvSpPr txBox="1"/>
          <p:nvPr/>
        </p:nvSpPr>
        <p:spPr>
          <a:xfrm>
            <a:off x="10287000" y="4765847"/>
            <a:ext cx="1866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Vehicle Identification System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CE0D7E0-37AA-9FD3-AE61-510FF5351DCF}"/>
              </a:ext>
            </a:extLst>
          </p:cNvPr>
          <p:cNvSpPr/>
          <p:nvPr/>
        </p:nvSpPr>
        <p:spPr>
          <a:xfrm rot="5400000">
            <a:off x="1111855" y="3466750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A45D385-15CF-F4BC-603B-BBEEC3D3CBE9}"/>
              </a:ext>
            </a:extLst>
          </p:cNvPr>
          <p:cNvSpPr/>
          <p:nvPr/>
        </p:nvSpPr>
        <p:spPr>
          <a:xfrm rot="19572122">
            <a:off x="2249394" y="4082471"/>
            <a:ext cx="1293623" cy="20931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5DA7332-BEAC-2569-6E38-0586E195D94E}"/>
              </a:ext>
            </a:extLst>
          </p:cNvPr>
          <p:cNvSpPr/>
          <p:nvPr/>
        </p:nvSpPr>
        <p:spPr>
          <a:xfrm>
            <a:off x="5779879" y="3723197"/>
            <a:ext cx="971074" cy="19019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275D25-E761-2D59-7173-F7356AA5A364}"/>
              </a:ext>
            </a:extLst>
          </p:cNvPr>
          <p:cNvSpPr/>
          <p:nvPr/>
        </p:nvSpPr>
        <p:spPr>
          <a:xfrm>
            <a:off x="9327365" y="3759306"/>
            <a:ext cx="1172814" cy="19517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31A39234-4CC1-699D-A7A1-C1E140AC7204}"/>
              </a:ext>
            </a:extLst>
          </p:cNvPr>
          <p:cNvSpPr/>
          <p:nvPr/>
        </p:nvSpPr>
        <p:spPr>
          <a:xfrm>
            <a:off x="7967822" y="2692282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0E297A-E904-DC7B-4713-C9E71BA6FD5B}"/>
              </a:ext>
            </a:extLst>
          </p:cNvPr>
          <p:cNvSpPr txBox="1"/>
          <p:nvPr/>
        </p:nvSpPr>
        <p:spPr>
          <a:xfrm>
            <a:off x="1466050" y="3270023"/>
            <a:ext cx="100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Capture Traffic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0959E2-A1BD-B457-853D-8972023C54A5}"/>
              </a:ext>
            </a:extLst>
          </p:cNvPr>
          <p:cNvSpPr txBox="1"/>
          <p:nvPr/>
        </p:nvSpPr>
        <p:spPr>
          <a:xfrm rot="19614799">
            <a:off x="2245772" y="3870590"/>
            <a:ext cx="1005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Send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EF9783-2FD8-07BB-EEA3-8B430D0DAB91}"/>
              </a:ext>
            </a:extLst>
          </p:cNvPr>
          <p:cNvSpPr txBox="1"/>
          <p:nvPr/>
        </p:nvSpPr>
        <p:spPr>
          <a:xfrm>
            <a:off x="5626324" y="3054579"/>
            <a:ext cx="1158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Analyze Frames for Violations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FBEAE4-E0EB-45E0-D0B8-4D731963BA9B}"/>
              </a:ext>
            </a:extLst>
          </p:cNvPr>
          <p:cNvSpPr txBox="1"/>
          <p:nvPr/>
        </p:nvSpPr>
        <p:spPr>
          <a:xfrm>
            <a:off x="8034701" y="2739640"/>
            <a:ext cx="1158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Violation Records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E88A5-9E53-5819-BF10-59505408FA5E}"/>
              </a:ext>
            </a:extLst>
          </p:cNvPr>
          <p:cNvSpPr txBox="1"/>
          <p:nvPr/>
        </p:nvSpPr>
        <p:spPr>
          <a:xfrm>
            <a:off x="9267339" y="3079628"/>
            <a:ext cx="11587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Send Violation Footages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677DC-3B69-AF74-D2DC-908B3C82030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IT21212222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b="1" dirty="0" err="1">
                <a:solidFill>
                  <a:schemeClr val="tx1"/>
                </a:solidFill>
              </a:rPr>
              <a:t>Seneviratne.K.A.C.M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dirty="0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C0805D-257C-015B-D4E4-5AFF51459C5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77B719-E693-6E7C-65BC-85E43E5B4259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E794346-6DC6-1053-46D8-FA545C6B310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95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6645-C381-5E60-96BE-C7D2A255C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7EE4-DEE0-D2B5-201F-ACD2E7CF8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95" y="304800"/>
            <a:ext cx="10491305" cy="80320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Used Technologies &amp; Techniques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1F7460-2D8F-77FC-0ABB-112CA83E1CA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A8CE30-B7FB-CBAF-D0CD-FEAE0773E576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8C5FCF-BE09-E183-12A8-0F50BFF1492E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D16B84E6-4B17-DF10-AB7F-7687A8CB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85" y="4502834"/>
            <a:ext cx="4125981" cy="227537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E2CEC2AE-4B54-E8EB-5EA5-E5FB3F20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0" y="3929809"/>
            <a:ext cx="2496516" cy="2453860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131286-D158-A47D-4750-BCF44CC12450}"/>
              </a:ext>
            </a:extLst>
          </p:cNvPr>
          <p:cNvSpPr/>
          <p:nvPr/>
        </p:nvSpPr>
        <p:spPr>
          <a:xfrm>
            <a:off x="1064277" y="1217481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Technologies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D57EC62-FB60-56D4-C886-48F298E80751}"/>
              </a:ext>
            </a:extLst>
          </p:cNvPr>
          <p:cNvSpPr/>
          <p:nvPr/>
        </p:nvSpPr>
        <p:spPr>
          <a:xfrm>
            <a:off x="4841943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CF4AD3-8775-07EC-3177-219CA77A8964}"/>
              </a:ext>
            </a:extLst>
          </p:cNvPr>
          <p:cNvSpPr/>
          <p:nvPr/>
        </p:nvSpPr>
        <p:spPr>
          <a:xfrm>
            <a:off x="8707265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Techniques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41EE2D-AC81-8442-C942-48812C7E5014}"/>
              </a:ext>
            </a:extLst>
          </p:cNvPr>
          <p:cNvSpPr txBox="1"/>
          <p:nvPr/>
        </p:nvSpPr>
        <p:spPr>
          <a:xfrm>
            <a:off x="1299409" y="2323890"/>
            <a:ext cx="23307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mbria"/>
              </a:rPr>
              <a:t>Open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8823CA-ABF4-E7D4-C16D-486DC08E505D}"/>
              </a:ext>
            </a:extLst>
          </p:cNvPr>
          <p:cNvSpPr txBox="1"/>
          <p:nvPr/>
        </p:nvSpPr>
        <p:spPr>
          <a:xfrm>
            <a:off x="4841943" y="2342318"/>
            <a:ext cx="3469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YOLOv5 Object Detection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HSV Color Filtering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Bounding Box Centroid Calculation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Violation Detection Algorithm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E29CA7-B421-8C08-5C78-A7F35D1CB46F}"/>
              </a:ext>
            </a:extLst>
          </p:cNvPr>
          <p:cNvSpPr txBox="1"/>
          <p:nvPr/>
        </p:nvSpPr>
        <p:spPr>
          <a:xfrm>
            <a:off x="8765368" y="2020685"/>
            <a:ext cx="328153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 Detection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Color Detection in HSV Space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Euclidean Distance Calculation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Frame Resizing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Line Adjustment </a:t>
            </a:r>
          </a:p>
        </p:txBody>
      </p:sp>
    </p:spTree>
    <p:extLst>
      <p:ext uri="{BB962C8B-B14F-4D97-AF65-F5344CB8AC3E}">
        <p14:creationId xmlns:p14="http://schemas.microsoft.com/office/powerpoint/2010/main" val="222429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3A4E-524E-4F5E-35CF-31BA43B6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5F06-08B2-A150-8C90-55005C58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599B6-C0FC-628D-7F09-FD1E4D038CE9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Completion of the 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ACD36B-25D7-E1E1-F466-2AAFD416926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IT21212222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b="1" dirty="0" err="1">
                <a:solidFill>
                  <a:schemeClr val="tx1"/>
                </a:solidFill>
              </a:rPr>
              <a:t>Seneviratne.K.A.C.M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</a:t>
            </a:r>
            <a:r>
              <a:rPr lang="en-US" sz="1800" b="0" dirty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10603C-A805-46AA-5A17-0605EEA5CDC1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9BB886-DCA7-9450-AE51-315529963140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F7A25-92E5-364D-41F6-6DAB8FC1995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sitting in front of a computer screen&#10;&#10;Description automatically generated">
            <a:extLst>
              <a:ext uri="{FF2B5EF4-FFF2-40B4-BE49-F238E27FC236}">
                <a16:creationId xmlns:a16="http://schemas.microsoft.com/office/drawing/2014/main" id="{58CA38E8-2DEB-E0A5-FAD3-000799CA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04" y="3549789"/>
            <a:ext cx="4436717" cy="2943085"/>
          </a:xfrm>
          <a:prstGeom prst="rect">
            <a:avLst/>
          </a:prstGeom>
        </p:spPr>
      </p:pic>
      <p:pic>
        <p:nvPicPr>
          <p:cNvPr id="9" name="Picture 8" descr="A blue shield with a check mark in the middle of hands&#10;&#10;Description automatically generated">
            <a:extLst>
              <a:ext uri="{FF2B5EF4-FFF2-40B4-BE49-F238E27FC236}">
                <a16:creationId xmlns:a16="http://schemas.microsoft.com/office/drawing/2014/main" id="{7D435771-E737-7B6D-CE05-37BFBECD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35" t="8140" r="10151" b="14135"/>
          <a:stretch/>
        </p:blipFill>
        <p:spPr>
          <a:xfrm>
            <a:off x="9451837" y="1267578"/>
            <a:ext cx="1821958" cy="192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CE63B-C974-B68F-0412-B5671C889878}"/>
              </a:ext>
            </a:extLst>
          </p:cNvPr>
          <p:cNvSpPr txBox="1"/>
          <p:nvPr/>
        </p:nvSpPr>
        <p:spPr>
          <a:xfrm>
            <a:off x="1318088" y="1798525"/>
            <a:ext cx="76132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Developed the red-light violation detection module using rule-based image processing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Implemented algorithms to detect traffic light color and monitor vehicle movement during red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Worked on synchronizing camera input with signal status for accurate violation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Collaborated in system integration and testing to ensure reliable real-time detection.</a:t>
            </a:r>
          </a:p>
        </p:txBody>
      </p:sp>
    </p:spTree>
    <p:extLst>
      <p:ext uri="{BB962C8B-B14F-4D97-AF65-F5344CB8AC3E}">
        <p14:creationId xmlns:p14="http://schemas.microsoft.com/office/powerpoint/2010/main" val="199445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692AA-B81E-0D7F-94CC-082BD080B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4924-FB0F-6527-6F1C-65751232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ED0DE-6B5D-7481-8E09-7CC5CDA97F34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Proof of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4CA84-6E93-7F75-A5AF-9ACFF8D812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IT21212222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b="1" dirty="0" err="1">
                <a:solidFill>
                  <a:schemeClr val="tx1"/>
                </a:solidFill>
              </a:rPr>
              <a:t>Seneviratne.K.A.C.M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F8C610-0515-5CD5-E9C2-92D227ADF2D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138E68-7CCE-E844-F0D8-A81946F9A2F6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AA4E0D-E9BC-3481-752A-53D7EC36191C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FAD1463-92EC-D7FD-330D-FB530BE677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5" y="2458860"/>
            <a:ext cx="5306486" cy="2806634"/>
          </a:xfrm>
          <a:prstGeom prst="rect">
            <a:avLst/>
          </a:prstGeom>
        </p:spPr>
      </p:pic>
      <p:pic>
        <p:nvPicPr>
          <p:cNvPr id="23" name="Picture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A7FD38-AD93-9005-40CE-121B61637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65" y="318079"/>
            <a:ext cx="5514832" cy="292113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3EDF1-D72D-B061-B0AB-1CD3CD05B2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8" y="3416503"/>
            <a:ext cx="5090299" cy="28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FE7EA-E669-5A5C-197D-91D98B54A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B212-8C29-74C9-1697-289B6AC9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3" y="128104"/>
            <a:ext cx="11684000" cy="792162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Challenges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8745F5-C359-29DC-40D2-23DDEED6FFEC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153D8D-3E6F-0108-762B-B6FD0B1ADD55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D5025A-F66C-7E52-BB2F-0C6B2249C51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8B33875-280E-459E-6753-F10D87E09DB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IT21212222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b="1" dirty="0" err="1">
                <a:solidFill>
                  <a:schemeClr val="tx1"/>
                </a:solidFill>
              </a:rPr>
              <a:t>Seneviratne.K.A.C.M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r>
              <a:rPr lang="en-US" sz="1800" b="0" dirty="0"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70EF1-430A-D75C-D1DF-0FAAC881A8FA}"/>
              </a:ext>
            </a:extLst>
          </p:cNvPr>
          <p:cNvSpPr txBox="1"/>
          <p:nvPr/>
        </p:nvSpPr>
        <p:spPr>
          <a:xfrm>
            <a:off x="1116231" y="1234440"/>
            <a:ext cx="10817352" cy="4420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Detecting traffic light colors in different lighting conditions.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Handling vehicles or objects blocking the view (occlusions).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Synchronizing camera input with traffic light changes.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Managing poor image quality and noise.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Ensuring real-time detection without delays.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Differentiating multiple vehicles crossing at once.</a:t>
            </a:r>
          </a:p>
        </p:txBody>
      </p:sp>
    </p:spTree>
    <p:extLst>
      <p:ext uri="{BB962C8B-B14F-4D97-AF65-F5344CB8AC3E}">
        <p14:creationId xmlns:p14="http://schemas.microsoft.com/office/powerpoint/2010/main" val="32207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mbria"/>
                <a:ea typeface="Cambria"/>
                <a:cs typeface="Times New Roman"/>
              </a:rPr>
              <a:t>IT21334306 | Wathsala W.H.D</a:t>
            </a:r>
            <a:endParaRPr lang="en-US">
              <a:latin typeface="Cambria"/>
              <a:ea typeface="Cambria"/>
            </a:endParaRPr>
          </a:p>
          <a:p>
            <a:endParaRPr lang="en-US">
              <a:latin typeface="Cambria"/>
              <a:ea typeface="Cambria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D34732-2DBD-B356-D376-07B57CBB3B82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4026C1-05D2-96DB-E21A-BC2D29B630E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3DA8EF-263F-2903-44A2-17C8A52F6CE1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A8343B5C-62DB-20BF-F57D-5888DE7A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06" y="70338"/>
            <a:ext cx="2129723" cy="2567352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9843E32-C88C-D9C5-4199-CF9C2EF8BAD3}"/>
              </a:ext>
            </a:extLst>
          </p:cNvPr>
          <p:cNvSpPr txBox="1">
            <a:spLocks/>
          </p:cNvSpPr>
          <p:nvPr/>
        </p:nvSpPr>
        <p:spPr>
          <a:xfrm>
            <a:off x="960874" y="4193086"/>
            <a:ext cx="10363200" cy="1356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3320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56" y="304800"/>
            <a:ext cx="10933044" cy="836335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131957"/>
            <a:ext cx="10933044" cy="5236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Specialized in image processing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Developed pedestrian line violation detection module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Implemented number plate detection for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vehicle identification.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Skilled in rule-based algorithms for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traffic monitoring.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Focused on enhancing pedestrian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safety and accurate vehicle data capture.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  <a:ea typeface="Cambria"/>
            </a:endParaRPr>
          </a:p>
          <a:p>
            <a:endParaRPr lang="en-US" sz="2400" dirty="0">
              <a:highlight>
                <a:srgbClr val="FFFF00"/>
              </a:highlight>
              <a:ea typeface="Cambria"/>
            </a:endParaRPr>
          </a:p>
          <a:p>
            <a:pPr marL="0" indent="0">
              <a:buNone/>
            </a:pPr>
            <a:endParaRPr lang="en-US" sz="2400" dirty="0">
              <a:highlight>
                <a:srgbClr val="FFFF00"/>
              </a:highlight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cartoon of a car crossing a street&#10;&#10;Description automatically generated">
            <a:extLst>
              <a:ext uri="{FF2B5EF4-FFF2-40B4-BE49-F238E27FC236}">
                <a16:creationId xmlns:a16="http://schemas.microsoft.com/office/drawing/2014/main" id="{21894AAC-3445-3249-5F83-BA9FC2356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65000"/>
                    </a14:imgEffect>
                    <a14:imgEffect>
                      <a14:brightnessContrast bright="4000" contrast="10000"/>
                    </a14:imgEffect>
                  </a14:imgLayer>
                </a14:imgProps>
              </a:ext>
            </a:extLst>
          </a:blip>
          <a:srcRect r="-217" b="2174"/>
          <a:stretch/>
        </p:blipFill>
        <p:spPr>
          <a:xfrm>
            <a:off x="6959842" y="2652346"/>
            <a:ext cx="4505084" cy="3077309"/>
          </a:xfrm>
          <a:prstGeom prst="rect">
            <a:avLst/>
          </a:prstGeom>
          <a:effectLst>
            <a:outerShdw blurRad="317500" dist="38100">
              <a:srgbClr val="92D050">
                <a:alpha val="44000"/>
              </a:srgbClr>
            </a:outerShdw>
            <a:reflection blurRad="38100" stA="26000" endPos="2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93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1217335"/>
          </a:xfrm>
        </p:spPr>
        <p:txBody>
          <a:bodyPr>
            <a:normAutofit/>
          </a:bodyPr>
          <a:lstStyle/>
          <a:p>
            <a:r>
              <a:rPr lang="en-US" dirty="0">
                <a:latin typeface="Adobe Devanagari"/>
              </a:rPr>
              <a:t>Objective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56" y="1205852"/>
            <a:ext cx="10933044" cy="1812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To develop a module that accurately detects pedestrian line violations and captures the number plates of violating vehicles to support automated traffic law enforcement.</a:t>
            </a:r>
          </a:p>
          <a:p>
            <a:pPr marL="0" indent="0">
              <a:buNone/>
            </a:pPr>
            <a:endParaRPr lang="en-US" sz="2400" dirty="0">
              <a:highlight>
                <a:srgbClr val="FFFF00"/>
              </a:highlight>
              <a:ea typeface="Cambria"/>
            </a:endParaRPr>
          </a:p>
          <a:p>
            <a:pPr marL="0" indent="0">
              <a:buNone/>
            </a:pPr>
            <a:endParaRPr lang="en-US" dirty="0">
              <a:ea typeface="Cambri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>
                <a:solidFill>
                  <a:schemeClr val="tx1"/>
                </a:solidFill>
              </a:rPr>
              <a:t>Wathsala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4">
            <a:extLst>
              <a:ext uri="{FF2B5EF4-FFF2-40B4-BE49-F238E27FC236}">
                <a16:creationId xmlns:a16="http://schemas.microsoft.com/office/drawing/2014/main" id="{7913C020-E257-3888-15F0-F3C44DB2D395}"/>
              </a:ext>
            </a:extLst>
          </p:cNvPr>
          <p:cNvSpPr txBox="1">
            <a:spLocks/>
          </p:cNvSpPr>
          <p:nvPr/>
        </p:nvSpPr>
        <p:spPr>
          <a:xfrm>
            <a:off x="1055756" y="3018348"/>
            <a:ext cx="10933044" cy="836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dirty="0">
                <a:latin typeface="Adobe Devanagari"/>
              </a:rPr>
              <a:t>Sub-Objectives</a:t>
            </a:r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23C243F-59BB-F76C-FAF0-B66E58B772C9}"/>
              </a:ext>
            </a:extLst>
          </p:cNvPr>
          <p:cNvSpPr txBox="1">
            <a:spLocks/>
          </p:cNvSpPr>
          <p:nvPr/>
        </p:nvSpPr>
        <p:spPr>
          <a:xfrm>
            <a:off x="1193738" y="3420323"/>
            <a:ext cx="10821187" cy="11689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 the pedestrian crossing area using image processing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Identify vehicles violating the pedestrian line during restricted signal phases.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 pedestrian safety by monitoring vehicle movement near crossings.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number plates of vehicles involved in pedestrian line violations.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Store violation data with time and vehicle details for reporting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35631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0914 3d Black Computer Servers For Workstations Concept Stock Photo ...">
            <a:extLst>
              <a:ext uri="{FF2B5EF4-FFF2-40B4-BE49-F238E27FC236}">
                <a16:creationId xmlns:a16="http://schemas.microsoft.com/office/drawing/2014/main" id="{32888825-4082-64CB-CF9B-FCA0F6FB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3000" contrast="6000"/>
                    </a14:imgEffect>
                  </a14:imgLayer>
                </a14:imgProps>
              </a:ext>
            </a:extLst>
          </a:blip>
          <a:srcRect l="741" t="8772" r="741" b="3509"/>
          <a:stretch/>
        </p:blipFill>
        <p:spPr>
          <a:xfrm>
            <a:off x="4400345" y="2284061"/>
            <a:ext cx="1551997" cy="10601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1217335"/>
          </a:xfrm>
        </p:spPr>
        <p:txBody>
          <a:bodyPr>
            <a:normAutofit/>
          </a:bodyPr>
          <a:lstStyle/>
          <a:p>
            <a:r>
              <a:rPr lang="en-US">
                <a:latin typeface="Adobe Devanagari"/>
              </a:rPr>
              <a:t>Methodology</a:t>
            </a:r>
            <a:endParaRPr lang="en-US"/>
          </a:p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IT21334306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sz="1600" b="1" cap="all" dirty="0" err="1">
                <a:solidFill>
                  <a:schemeClr val="tx1"/>
                </a:solidFill>
              </a:rPr>
              <a:t>Wathsala</a:t>
            </a:r>
            <a:r>
              <a:rPr lang="en-US" sz="1600" b="1" cap="all" dirty="0">
                <a:solidFill>
                  <a:schemeClr val="tx1"/>
                </a:solidFill>
              </a:rPr>
              <a:t> W.H.D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EnforceCAM Traffic Enforcement Camera | Adaptive Recognition">
            <a:extLst>
              <a:ext uri="{FF2B5EF4-FFF2-40B4-BE49-F238E27FC236}">
                <a16:creationId xmlns:a16="http://schemas.microsoft.com/office/drawing/2014/main" id="{91F7D532-AA6D-9C6B-B4D8-DDF073B10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23" y="859215"/>
            <a:ext cx="1460501" cy="1439333"/>
          </a:xfrm>
          <a:prstGeom prst="rect">
            <a:avLst/>
          </a:prstGeom>
        </p:spPr>
      </p:pic>
      <p:pic>
        <p:nvPicPr>
          <p:cNvPr id="18" name="Picture 17" descr="Cloud database - free icon">
            <a:extLst>
              <a:ext uri="{FF2B5EF4-FFF2-40B4-BE49-F238E27FC236}">
                <a16:creationId xmlns:a16="http://schemas.microsoft.com/office/drawing/2014/main" id="{0A30ACD9-BECE-1F3A-9E19-9E72C2DB9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224" y="937486"/>
            <a:ext cx="1554314" cy="1448482"/>
          </a:xfrm>
          <a:prstGeom prst="rect">
            <a:avLst/>
          </a:prstGeom>
        </p:spPr>
      </p:pic>
      <p:pic>
        <p:nvPicPr>
          <p:cNvPr id="20" name="Picture 19" descr="Programming and coding - Kit8">
            <a:extLst>
              <a:ext uri="{FF2B5EF4-FFF2-40B4-BE49-F238E27FC236}">
                <a16:creationId xmlns:a16="http://schemas.microsoft.com/office/drawing/2014/main" id="{9DC9C6D8-7C0A-0FF7-11DB-00C7CE880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91" y="3986641"/>
            <a:ext cx="1547511" cy="1215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C98FEB-4540-0ED6-A098-E5F86E8E428C}"/>
              </a:ext>
            </a:extLst>
          </p:cNvPr>
          <p:cNvSpPr txBox="1"/>
          <p:nvPr/>
        </p:nvSpPr>
        <p:spPr>
          <a:xfrm>
            <a:off x="1241196" y="2419545"/>
            <a:ext cx="208960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Violation Detection Cameras</a:t>
            </a:r>
          </a:p>
        </p:txBody>
      </p:sp>
      <p:pic>
        <p:nvPicPr>
          <p:cNvPr id="11" name="Graphic 10" descr="Arrow: Clockwise curve with solid fill">
            <a:extLst>
              <a:ext uri="{FF2B5EF4-FFF2-40B4-BE49-F238E27FC236}">
                <a16:creationId xmlns:a16="http://schemas.microsoft.com/office/drawing/2014/main" id="{5988AD02-6B6A-32DF-2BEB-828631E13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80000" flipH="1">
            <a:off x="1559939" y="284562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052D87-1637-E98E-30F3-D26E4B82D7A2}"/>
              </a:ext>
            </a:extLst>
          </p:cNvPr>
          <p:cNvSpPr txBox="1"/>
          <p:nvPr/>
        </p:nvSpPr>
        <p:spPr>
          <a:xfrm>
            <a:off x="7494510" y="5329577"/>
            <a:ext cx="12975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Detection Models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DC008-A4FE-DCC5-8755-56A996A32A5C}"/>
              </a:ext>
            </a:extLst>
          </p:cNvPr>
          <p:cNvSpPr txBox="1"/>
          <p:nvPr/>
        </p:nvSpPr>
        <p:spPr>
          <a:xfrm>
            <a:off x="1491853" y="5458366"/>
            <a:ext cx="130755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Processing Unit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558C2-A70F-89F6-0C71-17A379153EAF}"/>
              </a:ext>
            </a:extLst>
          </p:cNvPr>
          <p:cNvSpPr txBox="1"/>
          <p:nvPr/>
        </p:nvSpPr>
        <p:spPr>
          <a:xfrm>
            <a:off x="8174322" y="2548335"/>
            <a:ext cx="83391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ea typeface="Cambria"/>
              </a:rPr>
              <a:t>Database</a:t>
            </a:r>
            <a:endParaRPr lang="en-US" dirty="0"/>
          </a:p>
        </p:txBody>
      </p:sp>
      <p:pic>
        <p:nvPicPr>
          <p:cNvPr id="22" name="Picture 21" descr="What is Data Processing?">
            <a:extLst>
              <a:ext uri="{FF2B5EF4-FFF2-40B4-BE49-F238E27FC236}">
                <a16:creationId xmlns:a16="http://schemas.microsoft.com/office/drawing/2014/main" id="{1367882F-2CAA-079A-013C-53EECE789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3015" y="3986479"/>
            <a:ext cx="1706451" cy="1203237"/>
          </a:xfrm>
          <a:prstGeom prst="rect">
            <a:avLst/>
          </a:prstGeom>
        </p:spPr>
      </p:pic>
      <p:pic>
        <p:nvPicPr>
          <p:cNvPr id="23" name="Graphic 22" descr="Arrow: Clockwise curve with solid fill">
            <a:extLst>
              <a:ext uri="{FF2B5EF4-FFF2-40B4-BE49-F238E27FC236}">
                <a16:creationId xmlns:a16="http://schemas.microsoft.com/office/drawing/2014/main" id="{CE6798FA-16BA-95C1-8B5F-70C80AD06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60000" flipH="1">
            <a:off x="3545433" y="3532498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A4D849-141C-6F92-D5E3-1811EA2AF5BE}"/>
              </a:ext>
            </a:extLst>
          </p:cNvPr>
          <p:cNvSpPr txBox="1"/>
          <p:nvPr/>
        </p:nvSpPr>
        <p:spPr>
          <a:xfrm>
            <a:off x="4676408" y="3428390"/>
            <a:ext cx="104687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Main Server</a:t>
            </a:r>
            <a:endParaRPr lang="en-US"/>
          </a:p>
        </p:txBody>
      </p:sp>
      <p:pic>
        <p:nvPicPr>
          <p:cNvPr id="25" name="Graphic 24" descr="Arrow: Clockwise curve with solid fill">
            <a:extLst>
              <a:ext uri="{FF2B5EF4-FFF2-40B4-BE49-F238E27FC236}">
                <a16:creationId xmlns:a16="http://schemas.microsoft.com/office/drawing/2014/main" id="{B60616B8-44D8-BC8B-4566-29AA6D0FA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320000" flipH="1" flipV="1">
            <a:off x="6180622" y="3048637"/>
            <a:ext cx="671087" cy="1106453"/>
          </a:xfrm>
          <a:prstGeom prst="rect">
            <a:avLst/>
          </a:prstGeom>
        </p:spPr>
      </p:pic>
      <p:pic>
        <p:nvPicPr>
          <p:cNvPr id="26" name="Graphic 25" descr="Arrow: Clockwise curve with solid fill">
            <a:extLst>
              <a:ext uri="{FF2B5EF4-FFF2-40B4-BE49-F238E27FC236}">
                <a16:creationId xmlns:a16="http://schemas.microsoft.com/office/drawing/2014/main" id="{B9BE5EFF-7EA6-DA5F-6F72-D7D447E89E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540000" flipH="1" flipV="1">
            <a:off x="9100012" y="435465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93BE571-9381-5699-B9D2-C43DC1D8C4B4}"/>
              </a:ext>
            </a:extLst>
          </p:cNvPr>
          <p:cNvSpPr txBox="1"/>
          <p:nvPr/>
        </p:nvSpPr>
        <p:spPr>
          <a:xfrm>
            <a:off x="10291851" y="5459919"/>
            <a:ext cx="164845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ea typeface="Cambria"/>
              </a:rPr>
              <a:t>Crossing line  Violation &amp; Backup camera  System</a:t>
            </a:r>
            <a:endParaRPr lang="en-US"/>
          </a:p>
        </p:txBody>
      </p:sp>
      <p:pic>
        <p:nvPicPr>
          <p:cNvPr id="28" name="Picture 27" descr="It systems Generic color outline icon">
            <a:extLst>
              <a:ext uri="{FF2B5EF4-FFF2-40B4-BE49-F238E27FC236}">
                <a16:creationId xmlns:a16="http://schemas.microsoft.com/office/drawing/2014/main" id="{568EDEAB-F354-65C5-04F9-963EE01F9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4680" y="3807654"/>
            <a:ext cx="1548744" cy="1518664"/>
          </a:xfrm>
          <a:prstGeom prst="rect">
            <a:avLst/>
          </a:prstGeom>
        </p:spPr>
      </p:pic>
      <p:pic>
        <p:nvPicPr>
          <p:cNvPr id="31" name="Graphic 30" descr="Arrow: Straight with solid fill">
            <a:extLst>
              <a:ext uri="{FF2B5EF4-FFF2-40B4-BE49-F238E27FC236}">
                <a16:creationId xmlns:a16="http://schemas.microsoft.com/office/drawing/2014/main" id="{99C6B21D-974E-EB04-E6F3-FF6AC55AD9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7744327" y="2991851"/>
            <a:ext cx="764005" cy="443164"/>
          </a:xfrm>
          <a:prstGeom prst="rect">
            <a:avLst/>
          </a:prstGeom>
        </p:spPr>
      </p:pic>
      <p:pic>
        <p:nvPicPr>
          <p:cNvPr id="32" name="Graphic 31" descr="Arrow: Straight with solid fill">
            <a:extLst>
              <a:ext uri="{FF2B5EF4-FFF2-40B4-BE49-F238E27FC236}">
                <a16:creationId xmlns:a16="http://schemas.microsoft.com/office/drawing/2014/main" id="{7DF6A193-ED8D-B51A-3325-60DA9B55B5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-5400000">
            <a:off x="7744327" y="3122193"/>
            <a:ext cx="764005" cy="443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6D08F1-1788-865A-9E75-27E255053596}"/>
              </a:ext>
            </a:extLst>
          </p:cNvPr>
          <p:cNvSpPr txBox="1"/>
          <p:nvPr/>
        </p:nvSpPr>
        <p:spPr>
          <a:xfrm>
            <a:off x="2300170" y="3087495"/>
            <a:ext cx="12975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Capture Violation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774EE3-7549-D44B-3F8D-AA169C9F580B}"/>
              </a:ext>
            </a:extLst>
          </p:cNvPr>
          <p:cNvSpPr txBox="1"/>
          <p:nvPr/>
        </p:nvSpPr>
        <p:spPr>
          <a:xfrm>
            <a:off x="3733933" y="4330758"/>
            <a:ext cx="129752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Capture Violation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B37DE-B08E-E8E8-DA19-96CEB00EC2C3}"/>
              </a:ext>
            </a:extLst>
          </p:cNvPr>
          <p:cNvSpPr txBox="1"/>
          <p:nvPr/>
        </p:nvSpPr>
        <p:spPr>
          <a:xfrm>
            <a:off x="5729169" y="4029968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Analize frames for  violations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AD8502-CF32-8DC9-5DE2-61144417F667}"/>
              </a:ext>
            </a:extLst>
          </p:cNvPr>
          <p:cNvSpPr txBox="1"/>
          <p:nvPr/>
        </p:nvSpPr>
        <p:spPr>
          <a:xfrm>
            <a:off x="8356064" y="3047389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Violation Data Records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79C761-0AF9-CE16-6A30-87F70CC460AF}"/>
              </a:ext>
            </a:extLst>
          </p:cNvPr>
          <p:cNvSpPr txBox="1"/>
          <p:nvPr/>
        </p:nvSpPr>
        <p:spPr>
          <a:xfrm>
            <a:off x="8917538" y="4110179"/>
            <a:ext cx="12975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Cambria"/>
              </a:rPr>
              <a:t>Send violation Footages</a:t>
            </a:r>
          </a:p>
        </p:txBody>
      </p:sp>
    </p:spTree>
    <p:extLst>
      <p:ext uri="{BB962C8B-B14F-4D97-AF65-F5344CB8AC3E}">
        <p14:creationId xmlns:p14="http://schemas.microsoft.com/office/powerpoint/2010/main" val="247362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AD517-0825-24CB-F3B6-FFD1817B3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AC55-1BEB-21CF-C011-DDB02D8B0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95" y="304800"/>
            <a:ext cx="10491305" cy="80320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Used Technologies &amp; Techniques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0E6509-4D32-DD75-0673-17A0ED176FF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745F3F-9087-B43A-C1C0-D41915125CB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1F69B2-7223-2C56-849E-2A2BC3527927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2315C4C3-B381-8060-0FA0-E03638B6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85" y="4502834"/>
            <a:ext cx="4125981" cy="227537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07425B56-3B03-1B5A-2607-A8D10462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0" y="3929809"/>
            <a:ext cx="2496516" cy="2453860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F7B82E-A537-4CAF-CAF6-66131B0651F9}"/>
              </a:ext>
            </a:extLst>
          </p:cNvPr>
          <p:cNvSpPr/>
          <p:nvPr/>
        </p:nvSpPr>
        <p:spPr>
          <a:xfrm>
            <a:off x="1064277" y="1217481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Technologies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195085F-2247-40B8-C6EF-AF1FAC4C39DF}"/>
              </a:ext>
            </a:extLst>
          </p:cNvPr>
          <p:cNvSpPr/>
          <p:nvPr/>
        </p:nvSpPr>
        <p:spPr>
          <a:xfrm>
            <a:off x="4841943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934507B-A366-1C93-BA3E-89B3E5F4B1E9}"/>
              </a:ext>
            </a:extLst>
          </p:cNvPr>
          <p:cNvSpPr/>
          <p:nvPr/>
        </p:nvSpPr>
        <p:spPr>
          <a:xfrm>
            <a:off x="8707265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Techniques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8850BD-3AF1-3A0C-B7A6-04F22BD600D0}"/>
              </a:ext>
            </a:extLst>
          </p:cNvPr>
          <p:cNvSpPr txBox="1"/>
          <p:nvPr/>
        </p:nvSpPr>
        <p:spPr>
          <a:xfrm>
            <a:off x="1299409" y="2323890"/>
            <a:ext cx="212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mbria"/>
              </a:rPr>
              <a:t>Open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 flow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F4E936-1AA2-39CD-540A-D7E46DB7B2CF}"/>
              </a:ext>
            </a:extLst>
          </p:cNvPr>
          <p:cNvSpPr txBox="1"/>
          <p:nvPr/>
        </p:nvSpPr>
        <p:spPr>
          <a:xfrm>
            <a:off x="4841943" y="2342318"/>
            <a:ext cx="34691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YOLOv5 Object Detection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HSV Color Filtering Algorithm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Bounding Box Centroid Calculation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Violation Detection Algorithm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45FCA9-E244-7337-CA11-8F1D8AA96446}"/>
              </a:ext>
            </a:extLst>
          </p:cNvPr>
          <p:cNvSpPr txBox="1"/>
          <p:nvPr/>
        </p:nvSpPr>
        <p:spPr>
          <a:xfrm>
            <a:off x="8765368" y="2020685"/>
            <a:ext cx="328153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Object Detection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Color Detection in HSV Space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Euclidean Distance Calculation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Frame Resizing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Dynamic Line Adjustment </a:t>
            </a:r>
          </a:p>
        </p:txBody>
      </p:sp>
    </p:spTree>
    <p:extLst>
      <p:ext uri="{BB962C8B-B14F-4D97-AF65-F5344CB8AC3E}">
        <p14:creationId xmlns:p14="http://schemas.microsoft.com/office/powerpoint/2010/main" val="2418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CB7-EC63-495B-9ED3-9E3A0892B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13" y="474870"/>
            <a:ext cx="10363200" cy="147002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Our Team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9FA79-D545-7054-B1BD-4647854F17C7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6EA42E-7F03-93BF-2629-AFE926497A52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BC4C5A-1AFF-190C-4CF8-1656089EAA9D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8F82BE-0ECD-48FF-0A76-668E33B08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52619"/>
              </p:ext>
            </p:extLst>
          </p:nvPr>
        </p:nvGraphicFramePr>
        <p:xfrm>
          <a:off x="2011680" y="722376"/>
          <a:ext cx="8408533" cy="3898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222">
                  <a:extLst>
                    <a:ext uri="{9D8B030D-6E8A-4147-A177-3AD203B41FA5}">
                      <a16:colId xmlns:a16="http://schemas.microsoft.com/office/drawing/2014/main" val="279900932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671342504"/>
                    </a:ext>
                  </a:extLst>
                </a:gridCol>
                <a:gridCol w="3554311">
                  <a:extLst>
                    <a:ext uri="{9D8B030D-6E8A-4147-A177-3AD203B41FA5}">
                      <a16:colId xmlns:a16="http://schemas.microsoft.com/office/drawing/2014/main" val="3618934146"/>
                    </a:ext>
                  </a:extLst>
                </a:gridCol>
              </a:tblGrid>
              <a:tr h="9745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Student ID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99900"/>
                  </a:ext>
                </a:extLst>
              </a:tr>
              <a:tr h="9745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mbria"/>
                        </a:rPr>
                        <a:t>Mahindapala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 G.H.N.K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IT21327926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276709"/>
                  </a:ext>
                </a:extLst>
              </a:tr>
              <a:tr h="974514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mbria"/>
                        </a:rPr>
                        <a:t>Seneviratne K.A.C.M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IT21212222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297711"/>
                  </a:ext>
                </a:extLst>
              </a:tr>
              <a:tr h="974514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Cambria"/>
                        </a:rPr>
                        <a:t>Wathsala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 W.H.D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mbria"/>
                        </a:rPr>
                        <a:t>IT21334306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887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9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8AA61-C0CD-9B68-89A6-35A68432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F299-D49D-F5F3-67F3-4CC352D3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8F5E8-F44D-6262-E1FA-BAD7E217FEE6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Completion of the 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026DD-5A9F-A24F-9FE0-81CB1C8EF8E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IT21334306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sz="1600" b="1" cap="all" dirty="0" err="1">
                <a:solidFill>
                  <a:schemeClr val="tx1"/>
                </a:solidFill>
              </a:rPr>
              <a:t>Wathsala</a:t>
            </a:r>
            <a:r>
              <a:rPr lang="en-US" sz="1600" b="1" cap="all" dirty="0">
                <a:solidFill>
                  <a:schemeClr val="tx1"/>
                </a:solidFill>
              </a:rPr>
              <a:t> W.H.D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sz="1800" b="0" dirty="0">
              <a:solidFill>
                <a:schemeClr val="tx1"/>
              </a:solidFill>
            </a:endParaRPr>
          </a:p>
          <a:p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3DB6F1-7466-08BE-BD4B-E2508D8F7780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CBA16-BB5A-9457-5095-7107556A550A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EB1012-EDC6-EEE5-DBC6-F07D1861734D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sitting in front of a computer screen&#10;&#10;Description automatically generated">
            <a:extLst>
              <a:ext uri="{FF2B5EF4-FFF2-40B4-BE49-F238E27FC236}">
                <a16:creationId xmlns:a16="http://schemas.microsoft.com/office/drawing/2014/main" id="{17092CA0-B58B-20ED-895C-34E9452C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430" y="3237984"/>
            <a:ext cx="4436717" cy="2943085"/>
          </a:xfrm>
          <a:prstGeom prst="rect">
            <a:avLst/>
          </a:prstGeom>
        </p:spPr>
      </p:pic>
      <p:pic>
        <p:nvPicPr>
          <p:cNvPr id="9" name="Picture 8" descr="A blue shield with a check mark in the middle of hands&#10;&#10;Description automatically generated">
            <a:extLst>
              <a:ext uri="{FF2B5EF4-FFF2-40B4-BE49-F238E27FC236}">
                <a16:creationId xmlns:a16="http://schemas.microsoft.com/office/drawing/2014/main" id="{DFF9683A-A999-9D5A-64CC-CE74F343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35" t="8140" r="10151" b="14135"/>
          <a:stretch/>
        </p:blipFill>
        <p:spPr>
          <a:xfrm>
            <a:off x="9451837" y="1267578"/>
            <a:ext cx="1821958" cy="192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D315FD-D866-A156-F1A7-8084A2F7F279}"/>
              </a:ext>
            </a:extLst>
          </p:cNvPr>
          <p:cNvSpPr txBox="1"/>
          <p:nvPr/>
        </p:nvSpPr>
        <p:spPr>
          <a:xfrm>
            <a:off x="1442438" y="1493043"/>
            <a:ext cx="7074569" cy="500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Developed pedestrian line violation detection module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Detected vehicles entering pedestrian crossing during red light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Implemented number plate detection for violators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Integrated module with main system for real-time monitoring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Tested and validated component under various conditions</a:t>
            </a:r>
          </a:p>
        </p:txBody>
      </p:sp>
    </p:spTree>
    <p:extLst>
      <p:ext uri="{BB962C8B-B14F-4D97-AF65-F5344CB8AC3E}">
        <p14:creationId xmlns:p14="http://schemas.microsoft.com/office/powerpoint/2010/main" val="10865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684A-E075-33A8-D37A-99AC7C54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72A9C-987A-4C64-2469-FBB23EED705F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Proof of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78FD59-F7AA-4B17-33E4-3042D781608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IT21334306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sz="1600" b="1" cap="all" dirty="0" err="1">
                <a:solidFill>
                  <a:schemeClr val="tx1"/>
                </a:solidFill>
              </a:rPr>
              <a:t>Wathsala</a:t>
            </a:r>
            <a:r>
              <a:rPr lang="en-US" sz="1600" b="1" cap="all" dirty="0">
                <a:solidFill>
                  <a:schemeClr val="tx1"/>
                </a:solidFill>
              </a:rPr>
              <a:t> W.H.D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sz="1800" b="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8A312F-4573-C93B-8042-1454EAD4331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07E83D-9B3B-BA6F-B798-F6BBF135655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055A11-A762-CAC0-2C23-AE25977E4B72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DE3D7E1-13FA-7592-61B5-D43A80A547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5" y="2458860"/>
            <a:ext cx="5306486" cy="2806634"/>
          </a:xfrm>
          <a:prstGeom prst="rect">
            <a:avLst/>
          </a:prstGeom>
        </p:spPr>
      </p:pic>
      <p:pic>
        <p:nvPicPr>
          <p:cNvPr id="4" name="Picture 3" descr="A red car on a street&#10;&#10;AI-generated content may be incorrect.">
            <a:extLst>
              <a:ext uri="{FF2B5EF4-FFF2-40B4-BE49-F238E27FC236}">
                <a16:creationId xmlns:a16="http://schemas.microsoft.com/office/drawing/2014/main" id="{B5EDC155-AD6F-A42A-4739-E00729281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93" y="3429000"/>
            <a:ext cx="4928321" cy="2777781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663095CD-079B-3723-1D21-35CF5FEDD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93" y="622405"/>
            <a:ext cx="5434406" cy="25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86B18-2804-C9F4-1186-9C14671D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F6DF-4CC1-9630-53F0-B9306FD2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3" y="128104"/>
            <a:ext cx="11684000" cy="792162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Challenges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668FDD-CCE4-E1C3-770C-0E42510B0431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917F19-DC6C-F361-FBEE-6C5A0D6B63AB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7013F0-BE38-9FD4-1E01-8D0C77D81196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582B28-1F94-5DB4-EC0D-1A5826651BE8}"/>
              </a:ext>
            </a:extLst>
          </p:cNvPr>
          <p:cNvSpPr txBox="1"/>
          <p:nvPr/>
        </p:nvSpPr>
        <p:spPr>
          <a:xfrm>
            <a:off x="1116231" y="1234440"/>
            <a:ext cx="10817352" cy="504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Difficulty in accurately detecting pedestrian crossing lines in varying lighting conditions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Detecting violations when pedestrians and vehicles overlapped in the camera frame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Handling motion blur during vehicle movement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Ensuring accurate number plate detection under poor image quality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Maintaining real-time processing speed without delays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Avoiding false positives in crowded or unclear scenes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F6AC57-AA90-7A14-DB1B-354351C62E1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IT21334306</a:t>
            </a:r>
            <a:r>
              <a:rPr lang="en-US" sz="1800" dirty="0">
                <a:solidFill>
                  <a:schemeClr val="tx1"/>
                </a:solidFill>
              </a:rPr>
              <a:t> |   </a:t>
            </a:r>
            <a:r>
              <a:rPr lang="en-US" dirty="0">
                <a:solidFill>
                  <a:schemeClr val="tx1"/>
                </a:solidFill>
              </a:rPr>
              <a:t>&lt;</a:t>
            </a:r>
            <a:r>
              <a:rPr lang="en-US" b="1" dirty="0">
                <a:solidFill>
                  <a:schemeClr val="tx1"/>
                </a:solidFill>
              </a:rPr>
              <a:t>&lt;</a:t>
            </a:r>
            <a:r>
              <a:rPr lang="en-US" sz="1600" b="1" cap="all" dirty="0" err="1">
                <a:solidFill>
                  <a:schemeClr val="tx1"/>
                </a:solidFill>
              </a:rPr>
              <a:t>Wathsala</a:t>
            </a:r>
            <a:r>
              <a:rPr lang="en-US" sz="1600" b="1" cap="all" dirty="0">
                <a:solidFill>
                  <a:schemeClr val="tx1"/>
                </a:solidFill>
              </a:rPr>
              <a:t> W.H.D</a:t>
            </a:r>
            <a:r>
              <a:rPr lang="en-US" b="1" dirty="0">
                <a:solidFill>
                  <a:schemeClr val="tx1"/>
                </a:solidFill>
              </a:rPr>
              <a:t>&gt;&gt;</a:t>
            </a:r>
            <a:r>
              <a:rPr lang="en-US" sz="1800" b="1" dirty="0">
                <a:solidFill>
                  <a:schemeClr val="tx1"/>
                </a:solidFill>
              </a:rPr>
              <a:t> 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&lt;&lt;24-25J-165&gt;&gt;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4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73" y="442383"/>
            <a:ext cx="10933044" cy="84219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Gantt Chart</a:t>
            </a:r>
            <a:endParaRPr lang="en-US">
              <a:latin typeface="Adobe Devanagari"/>
            </a:endParaRPr>
          </a:p>
          <a:p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screenshot of a project schedule&#10;&#10;Description automatically generated">
            <a:extLst>
              <a:ext uri="{FF2B5EF4-FFF2-40B4-BE49-F238E27FC236}">
                <a16:creationId xmlns:a16="http://schemas.microsoft.com/office/drawing/2014/main" id="{84A5D69D-2A44-552D-DB37-48C96098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093" y="1019908"/>
            <a:ext cx="8487505" cy="53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42" y="-3094"/>
            <a:ext cx="10933044" cy="842198"/>
          </a:xfrm>
        </p:spPr>
        <p:txBody>
          <a:bodyPr>
            <a:normAutofit/>
          </a:bodyPr>
          <a:lstStyle/>
          <a:p>
            <a:r>
              <a:rPr lang="en-US" b="1">
                <a:latin typeface="Adobe Devanagari"/>
              </a:rPr>
              <a:t>References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4A051-5350-0C55-9A26-84639ECEAED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IT21334306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sz="1600" b="1" cap="all" err="1">
                <a:solidFill>
                  <a:schemeClr val="tx1"/>
                </a:solidFill>
              </a:rPr>
              <a:t>Wathsala</a:t>
            </a:r>
            <a:r>
              <a:rPr lang="en-US" sz="1600" b="1" cap="all">
                <a:solidFill>
                  <a:schemeClr val="tx1"/>
                </a:solidFill>
              </a:rPr>
              <a:t> W.H.D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F4D73-97DC-67A0-EFC8-4BC19C0A406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9DC5D1-2318-0610-4CAC-4086411491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301145-EA28-BD41-A80F-51D3C47672F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F03C8C-99B3-40E8-E689-4896595F6C21}"/>
              </a:ext>
            </a:extLst>
          </p:cNvPr>
          <p:cNvSpPr txBox="1"/>
          <p:nvPr/>
        </p:nvSpPr>
        <p:spPr>
          <a:xfrm>
            <a:off x="2645508" y="1406769"/>
            <a:ext cx="65571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2"/>
              </a:rPr>
              <a:t>https://www.researchgate.net/search.Search.html?query=traffic+detection&amp;type=publication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  <a:hlinkClick r:id="rId3"/>
              </a:rPr>
              <a:t>https://www.researchgate.net/publication/382121395_Traffic_Object_Detection_and_Recognition_Systems</a:t>
            </a:r>
            <a:endParaRPr lang="en-US">
              <a:ea typeface="+mn-lt"/>
              <a:cs typeface="+mn-lt"/>
            </a:endParaRPr>
          </a:p>
          <a:p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493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Cambria"/>
                <a:ea typeface="Cambria"/>
                <a:cs typeface="Times New Roman"/>
              </a:rPr>
              <a:t>IT21327926 | </a:t>
            </a:r>
            <a:r>
              <a:rPr lang="en-US" err="1">
                <a:latin typeface="Cambria"/>
                <a:ea typeface="Cambria"/>
                <a:cs typeface="Times New Roman"/>
              </a:rPr>
              <a:t>Mahindapala.g.h.n.k</a:t>
            </a:r>
          </a:p>
          <a:p>
            <a:endParaRPr lang="en-US">
              <a:latin typeface="Cambria"/>
              <a:ea typeface="Cambria"/>
              <a:cs typeface="Times New Roman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A91C59-28F0-4A9C-ACA2-19A536A0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0475" y="4193086"/>
            <a:ext cx="10363200" cy="1356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BAACE6-3A32-4B05-86B9-0627EA641BA0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C79AD7-BBDE-3CB8-3A73-02FB9C71863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26EF36-CBCB-B6F0-16B9-E21E4964B31C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CF2C7-26D5-4596-19D7-9F3D767AFBF9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person standing on stairs&#10;&#10;Description automatically generated">
            <a:extLst>
              <a:ext uri="{FF2B5EF4-FFF2-40B4-BE49-F238E27FC236}">
                <a16:creationId xmlns:a16="http://schemas.microsoft.com/office/drawing/2014/main" id="{244B5B48-8BD3-5176-5B57-73C5A9A2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39" t="4487" r="4196" b="24359"/>
          <a:stretch/>
        </p:blipFill>
        <p:spPr>
          <a:xfrm>
            <a:off x="10074690" y="57425"/>
            <a:ext cx="2059903" cy="24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Cambria"/>
                <a:ea typeface="Cambria"/>
              </a:rPr>
              <a:t>Background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4800" y="1783522"/>
            <a:ext cx="9144001" cy="372721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Specialized in system architecture and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Designed the overall flow and coordination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between system modules.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Developed the backend logic for data handling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and report generation.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Managed hardware-software interfacing for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real-time operation.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Ensured the system functioned smoothly as a unified platform.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  <a:ea typeface="Cambri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694C-9797-B39A-2014-A09C0EF7DE84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4AFD3D-C28B-A89C-4A33-4D243DF03D8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D24E35-4D39-C797-2DB3-3D94E2AFCFE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1EE045-1194-12A9-B8DA-D638941514B7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cartoon of a city&#10;&#10;Description automatically generated">
            <a:extLst>
              <a:ext uri="{FF2B5EF4-FFF2-40B4-BE49-F238E27FC236}">
                <a16:creationId xmlns:a16="http://schemas.microsoft.com/office/drawing/2014/main" id="{364C6080-6342-7AD5-3D56-CD8DEDE1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0" t="1355" r="2005" b="8064"/>
          <a:stretch/>
        </p:blipFill>
        <p:spPr>
          <a:xfrm>
            <a:off x="7151133" y="1336547"/>
            <a:ext cx="3855782" cy="37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standing next to a phone&#10;&#10;Description automatically generated">
            <a:extLst>
              <a:ext uri="{FF2B5EF4-FFF2-40B4-BE49-F238E27FC236}">
                <a16:creationId xmlns:a16="http://schemas.microsoft.com/office/drawing/2014/main" id="{6A261A48-7E84-034B-0568-75E0C69C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4" t="12044" r="1758" b="11041"/>
          <a:stretch/>
        </p:blipFill>
        <p:spPr>
          <a:xfrm>
            <a:off x="7064295" y="2703915"/>
            <a:ext cx="4448001" cy="2379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B3AAE-2B31-11D4-28FA-1581CEEB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latin typeface="Adobe Devanagari"/>
              </a:rPr>
              <a:t>Specific Objective and Sub Objectives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8BEC-08AB-D989-C70F-F0D8ACC39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409" y="1198217"/>
            <a:ext cx="10899914" cy="517055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>
                <a:ea typeface="Cambria"/>
              </a:rPr>
              <a:t>Objective</a:t>
            </a: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Develop an integrated system that analyzes real-time traffic data, displays traffic status via LED screens, and automatically reports traffic violations to nearby police stations.</a:t>
            </a:r>
          </a:p>
          <a:p>
            <a:pPr marL="0" indent="0">
              <a:buNone/>
            </a:pPr>
            <a:endParaRPr lang="en-US" sz="2000" b="1" dirty="0">
              <a:ea typeface="Cambria"/>
            </a:endParaRPr>
          </a:p>
          <a:p>
            <a:pPr marL="0" indent="0">
              <a:buNone/>
            </a:pPr>
            <a:r>
              <a:rPr lang="en-US" sz="3600" b="1" dirty="0">
                <a:ea typeface="Cambria"/>
              </a:rPr>
              <a:t>Sub Objectives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 the overall system flow and coordinate data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600" dirty="0"/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between modules.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 red-light, stop-line, and pedestrian line detection modules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into a unified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 backend logic to handle violation data securely and efficiently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Automate the generation of violation reports with vehicle and timestamp details.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 real-time performance through optimized hardware-software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Conduct system-level testing and debugging to validate end-to-end functionality.</a:t>
            </a:r>
          </a:p>
          <a:p>
            <a:pPr marL="0" indent="0">
              <a:buNone/>
            </a:pPr>
            <a:endParaRPr lang="en-US" dirty="0">
              <a:ea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E6C72-D875-E7C4-DEDF-6F2266686A4B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678C39-419C-D1BF-E040-DDAD6563082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494648-995E-3F15-F129-A613CAF9561C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509D1B-ACD1-0158-77A0-15E2CE54CCB2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85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FF711-5248-DE15-5A9B-841795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7" y="-4119"/>
            <a:ext cx="11684000" cy="792162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Methodology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6F6A0-467D-580B-D3A5-3370BE171C7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8258A0-5F05-4EF8-ECFA-FF8A89561E83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FD7699-C931-1252-DC3D-C751954F5094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7953A1-7044-B885-8467-9E691C7BA26E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A close-up of a camera&#10;&#10;Description automatically generated">
            <a:extLst>
              <a:ext uri="{FF2B5EF4-FFF2-40B4-BE49-F238E27FC236}">
                <a16:creationId xmlns:a16="http://schemas.microsoft.com/office/drawing/2014/main" id="{D40BEAE0-2A0A-3B8A-A735-6119A7A5F0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734" y="1287765"/>
            <a:ext cx="1398522" cy="856864"/>
          </a:xfrm>
          <a:prstGeom prst="rect">
            <a:avLst/>
          </a:prstGeom>
        </p:spPr>
      </p:pic>
      <p:pic>
        <p:nvPicPr>
          <p:cNvPr id="19" name="Picture 18" descr="A green circuit board with a black square&#10;&#10;Description automatically generated">
            <a:extLst>
              <a:ext uri="{FF2B5EF4-FFF2-40B4-BE49-F238E27FC236}">
                <a16:creationId xmlns:a16="http://schemas.microsoft.com/office/drawing/2014/main" id="{EAB32028-B6B8-CCDC-C3E0-BA6A1DDEE5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3" y="3634608"/>
            <a:ext cx="1193403" cy="1205337"/>
          </a:xfrm>
          <a:prstGeom prst="rect">
            <a:avLst/>
          </a:prstGeom>
        </p:spPr>
      </p:pic>
      <p:pic>
        <p:nvPicPr>
          <p:cNvPr id="21" name="Picture 20" descr="A black server towers with blue lights&#10;&#10;Description automatically generated">
            <a:extLst>
              <a:ext uri="{FF2B5EF4-FFF2-40B4-BE49-F238E27FC236}">
                <a16:creationId xmlns:a16="http://schemas.microsoft.com/office/drawing/2014/main" id="{9E491412-927A-2B71-C1A8-A7792F55F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46" y="2779839"/>
            <a:ext cx="1641436" cy="1524000"/>
          </a:xfrm>
          <a:prstGeom prst="rect">
            <a:avLst/>
          </a:prstGeom>
        </p:spPr>
      </p:pic>
      <p:pic>
        <p:nvPicPr>
          <p:cNvPr id="23" name="Picture 22" descr="A silver and blue cloud icon&#10;&#10;Description automatically generated">
            <a:extLst>
              <a:ext uri="{FF2B5EF4-FFF2-40B4-BE49-F238E27FC236}">
                <a16:creationId xmlns:a16="http://schemas.microsoft.com/office/drawing/2014/main" id="{5DC2D164-02CE-3E33-48D5-5D51D50B5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43" y="1142571"/>
            <a:ext cx="887831" cy="950571"/>
          </a:xfrm>
          <a:prstGeom prst="rect">
            <a:avLst/>
          </a:prstGeom>
        </p:spPr>
      </p:pic>
      <p:pic>
        <p:nvPicPr>
          <p:cNvPr id="25" name="Picture 24" descr="A group of people working in an office&#10;&#10;Description automatically generated">
            <a:extLst>
              <a:ext uri="{FF2B5EF4-FFF2-40B4-BE49-F238E27FC236}">
                <a16:creationId xmlns:a16="http://schemas.microsoft.com/office/drawing/2014/main" id="{60C22F64-BC88-2886-B103-CB0F7827E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089" y="2841364"/>
            <a:ext cx="2236805" cy="16310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9EAB6E-9D42-88BB-0155-CE335C991D92}"/>
              </a:ext>
            </a:extLst>
          </p:cNvPr>
          <p:cNvSpPr txBox="1"/>
          <p:nvPr/>
        </p:nvSpPr>
        <p:spPr>
          <a:xfrm>
            <a:off x="993458" y="2184812"/>
            <a:ext cx="119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Cameras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6AFB5E-36A2-B216-4382-B958289F3027}"/>
              </a:ext>
            </a:extLst>
          </p:cNvPr>
          <p:cNvSpPr/>
          <p:nvPr/>
        </p:nvSpPr>
        <p:spPr>
          <a:xfrm rot="5400000">
            <a:off x="977990" y="3044561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27953-D5F6-8603-4F01-E9778AD34C84}"/>
              </a:ext>
            </a:extLst>
          </p:cNvPr>
          <p:cNvSpPr txBox="1"/>
          <p:nvPr/>
        </p:nvSpPr>
        <p:spPr>
          <a:xfrm>
            <a:off x="1466050" y="2868428"/>
            <a:ext cx="1005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Capture Traffic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D71CE-2366-858C-A105-0C637EF358E6}"/>
              </a:ext>
            </a:extLst>
          </p:cNvPr>
          <p:cNvSpPr txBox="1"/>
          <p:nvPr/>
        </p:nvSpPr>
        <p:spPr>
          <a:xfrm>
            <a:off x="589060" y="476743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Edge Processing Unit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E2084-71AE-683B-1D6F-E40A02CF0890}"/>
              </a:ext>
            </a:extLst>
          </p:cNvPr>
          <p:cNvSpPr txBox="1"/>
          <p:nvPr/>
        </p:nvSpPr>
        <p:spPr>
          <a:xfrm>
            <a:off x="2186860" y="4237968"/>
            <a:ext cx="100517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/>
              <a:t>Send Data</a:t>
            </a:r>
            <a:endParaRPr lang="en-US" sz="1400">
              <a:ea typeface="Cambria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5282BF-923D-ECE7-92B9-8E764D8D986F}"/>
              </a:ext>
            </a:extLst>
          </p:cNvPr>
          <p:cNvSpPr/>
          <p:nvPr/>
        </p:nvSpPr>
        <p:spPr>
          <a:xfrm rot="-1020000">
            <a:off x="2265152" y="3909533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FD876-99E1-8C8E-6684-51E1B2F49B27}"/>
              </a:ext>
            </a:extLst>
          </p:cNvPr>
          <p:cNvSpPr txBox="1"/>
          <p:nvPr/>
        </p:nvSpPr>
        <p:spPr>
          <a:xfrm>
            <a:off x="3253946" y="4396515"/>
            <a:ext cx="178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Central Server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D35270-4654-0DF7-0DC1-C41B50DA5530}"/>
              </a:ext>
            </a:extLst>
          </p:cNvPr>
          <p:cNvSpPr/>
          <p:nvPr/>
        </p:nvSpPr>
        <p:spPr>
          <a:xfrm>
            <a:off x="5045422" y="3322587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AE1DA-AD8C-6F0E-2D5A-85CCF16A40C2}"/>
              </a:ext>
            </a:extLst>
          </p:cNvPr>
          <p:cNvSpPr txBox="1"/>
          <p:nvPr/>
        </p:nvSpPr>
        <p:spPr>
          <a:xfrm>
            <a:off x="4915644" y="3651022"/>
            <a:ext cx="10051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Analyse traffic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40ED22-6D55-5B61-34C4-A83A91B66D20}"/>
              </a:ext>
            </a:extLst>
          </p:cNvPr>
          <p:cNvSpPr/>
          <p:nvPr/>
        </p:nvSpPr>
        <p:spPr>
          <a:xfrm>
            <a:off x="8325036" y="3688515"/>
            <a:ext cx="747471" cy="227981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B4B7030E-A047-A086-396B-AC3CD234749E}"/>
              </a:ext>
            </a:extLst>
          </p:cNvPr>
          <p:cNvSpPr/>
          <p:nvPr/>
        </p:nvSpPr>
        <p:spPr>
          <a:xfrm>
            <a:off x="6968984" y="2228903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0185D2-7324-904F-3855-7919693BE7D7}"/>
              </a:ext>
            </a:extLst>
          </p:cNvPr>
          <p:cNvSpPr txBox="1"/>
          <p:nvPr/>
        </p:nvSpPr>
        <p:spPr>
          <a:xfrm>
            <a:off x="7362567" y="1719217"/>
            <a:ext cx="17870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Cambria"/>
              </a:rPr>
              <a:t>Data 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B7005-29B6-8F68-11BC-65CECE2DA35F}"/>
              </a:ext>
            </a:extLst>
          </p:cNvPr>
          <p:cNvSpPr txBox="1"/>
          <p:nvPr/>
        </p:nvSpPr>
        <p:spPr>
          <a:xfrm>
            <a:off x="6036330" y="4386431"/>
            <a:ext cx="22860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Analyse &amp; Maintaining Profiles</a:t>
            </a:r>
            <a:endParaRPr lang="en-US" b="1"/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F27F6342-DE8F-4994-E56C-C69F82F306DB}"/>
              </a:ext>
            </a:extLst>
          </p:cNvPr>
          <p:cNvSpPr/>
          <p:nvPr/>
        </p:nvSpPr>
        <p:spPr>
          <a:xfrm rot="5400000">
            <a:off x="7633796" y="4747864"/>
            <a:ext cx="540801" cy="1592818"/>
          </a:xfrm>
          <a:prstGeom prst="bent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030683-82F9-D7EB-9332-23418790AFE2}"/>
              </a:ext>
            </a:extLst>
          </p:cNvPr>
          <p:cNvSpPr txBox="1"/>
          <p:nvPr/>
        </p:nvSpPr>
        <p:spPr>
          <a:xfrm>
            <a:off x="7633075" y="5910330"/>
            <a:ext cx="228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LED </a:t>
            </a:r>
            <a:r>
              <a:rPr lang="en-US" b="1" err="1">
                <a:ea typeface="Cambria"/>
              </a:rPr>
              <a:t>Desplay</a:t>
            </a:r>
            <a:endParaRPr lang="en-US" b="1">
              <a:ea typeface="Cambri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F73B7F-6759-2F6D-E0A1-FF88C3281503}"/>
              </a:ext>
            </a:extLst>
          </p:cNvPr>
          <p:cNvSpPr txBox="1"/>
          <p:nvPr/>
        </p:nvSpPr>
        <p:spPr>
          <a:xfrm>
            <a:off x="7982746" y="2954836"/>
            <a:ext cx="1437664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Reporting Detected Violations</a:t>
            </a:r>
          </a:p>
        </p:txBody>
      </p:sp>
      <p:pic>
        <p:nvPicPr>
          <p:cNvPr id="36" name="Picture 35" descr="A digital sign with red letters&#10;&#10;Description automatically generated">
            <a:extLst>
              <a:ext uri="{FF2B5EF4-FFF2-40B4-BE49-F238E27FC236}">
                <a16:creationId xmlns:a16="http://schemas.microsoft.com/office/drawing/2014/main" id="{3E352EAF-8FB2-46E0-85D7-B652BB63E8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000">
            <a:off x="8457657" y="4880037"/>
            <a:ext cx="1743460" cy="1307447"/>
          </a:xfrm>
          <a:prstGeom prst="rect">
            <a:avLst/>
          </a:prstGeom>
        </p:spPr>
      </p:pic>
      <p:pic>
        <p:nvPicPr>
          <p:cNvPr id="39" name="Picture 38" descr="A computer screen with a person on it&#10;&#10;Description automatically generated">
            <a:extLst>
              <a:ext uri="{FF2B5EF4-FFF2-40B4-BE49-F238E27FC236}">
                <a16:creationId xmlns:a16="http://schemas.microsoft.com/office/drawing/2014/main" id="{E9FF59C9-9A6B-E91C-14D3-ECF12539B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6457" y="3150153"/>
            <a:ext cx="1441175" cy="1518479"/>
          </a:xfrm>
          <a:prstGeom prst="rect">
            <a:avLst/>
          </a:prstGeom>
        </p:spPr>
      </p:pic>
      <p:pic>
        <p:nvPicPr>
          <p:cNvPr id="40" name="Picture 39" descr="A police station with a car&#10;&#10;Description automatically generated">
            <a:extLst>
              <a:ext uri="{FF2B5EF4-FFF2-40B4-BE49-F238E27FC236}">
                <a16:creationId xmlns:a16="http://schemas.microsoft.com/office/drawing/2014/main" id="{9A97F6B9-8A98-4677-55D3-C7139EAA9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7828" y="888655"/>
            <a:ext cx="1657212" cy="165721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2786717-285D-F77C-B4BB-D8F732CB97CD}"/>
              </a:ext>
            </a:extLst>
          </p:cNvPr>
          <p:cNvSpPr txBox="1"/>
          <p:nvPr/>
        </p:nvSpPr>
        <p:spPr>
          <a:xfrm>
            <a:off x="9422118" y="4717634"/>
            <a:ext cx="2286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Cambria"/>
              </a:rPr>
              <a:t>Web Application</a:t>
            </a:r>
          </a:p>
        </p:txBody>
      </p:sp>
      <p:sp>
        <p:nvSpPr>
          <p:cNvPr id="42" name="Arrow: Up-Down 41">
            <a:extLst>
              <a:ext uri="{FF2B5EF4-FFF2-40B4-BE49-F238E27FC236}">
                <a16:creationId xmlns:a16="http://schemas.microsoft.com/office/drawing/2014/main" id="{A72FAF9E-2545-0752-7DE6-657ED7491EF4}"/>
              </a:ext>
            </a:extLst>
          </p:cNvPr>
          <p:cNvSpPr/>
          <p:nvPr/>
        </p:nvSpPr>
        <p:spPr>
          <a:xfrm>
            <a:off x="9829245" y="2626468"/>
            <a:ext cx="188054" cy="655718"/>
          </a:xfrm>
          <a:prstGeom prst="upDown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7E2982-C533-D24C-EF89-BF303EE6037F}"/>
              </a:ext>
            </a:extLst>
          </p:cNvPr>
          <p:cNvSpPr txBox="1"/>
          <p:nvPr/>
        </p:nvSpPr>
        <p:spPr>
          <a:xfrm>
            <a:off x="7113296" y="2292674"/>
            <a:ext cx="1005178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Detected violation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EF8992-55DB-BBCF-8ED8-3B3E4FD3FD50}"/>
              </a:ext>
            </a:extLst>
          </p:cNvPr>
          <p:cNvSpPr txBox="1"/>
          <p:nvPr/>
        </p:nvSpPr>
        <p:spPr>
          <a:xfrm>
            <a:off x="6097295" y="5528413"/>
            <a:ext cx="1005178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Display Traffic status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E3176B-917C-F543-04EE-65ADD63422D9}"/>
              </a:ext>
            </a:extLst>
          </p:cNvPr>
          <p:cNvSpPr txBox="1"/>
          <p:nvPr/>
        </p:nvSpPr>
        <p:spPr>
          <a:xfrm>
            <a:off x="10061904" y="2635022"/>
            <a:ext cx="10051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ea typeface="Cambria"/>
              </a:rPr>
              <a:t>Refer the updates</a:t>
            </a:r>
          </a:p>
        </p:txBody>
      </p:sp>
    </p:spTree>
    <p:extLst>
      <p:ext uri="{BB962C8B-B14F-4D97-AF65-F5344CB8AC3E}">
        <p14:creationId xmlns:p14="http://schemas.microsoft.com/office/powerpoint/2010/main" val="33988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23-BD9D-4822-8D07-73AD9948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495" y="304800"/>
            <a:ext cx="10491305" cy="80320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Used Technologies &amp; Techniques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A9E099-C174-4DAA-073A-5A9E0BC3029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7771AA-1F22-FCBA-F340-F341516BC4A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514917-8A1F-0CB0-F7B5-9B2A53735FD3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logo with a red green blue and black text&#10;&#10;Description automatically generated">
            <a:extLst>
              <a:ext uri="{FF2B5EF4-FFF2-40B4-BE49-F238E27FC236}">
                <a16:creationId xmlns:a16="http://schemas.microsoft.com/office/drawing/2014/main" id="{318B4F39-2205-BC21-A5FC-B26E9527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368" y="4108298"/>
            <a:ext cx="4125981" cy="2275371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4F24B822-AB0B-F6EA-45EE-D0072811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80" y="3929809"/>
            <a:ext cx="2496516" cy="2453860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2B66670-BB47-E6CA-FBA3-7CEF23FE7CD1}"/>
              </a:ext>
            </a:extLst>
          </p:cNvPr>
          <p:cNvSpPr/>
          <p:nvPr/>
        </p:nvSpPr>
        <p:spPr>
          <a:xfrm>
            <a:off x="1064277" y="1217481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Technologies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DFE7BD9-4CB5-004A-2ACD-0FA9060C2E5D}"/>
              </a:ext>
            </a:extLst>
          </p:cNvPr>
          <p:cNvSpPr/>
          <p:nvPr/>
        </p:nvSpPr>
        <p:spPr>
          <a:xfrm>
            <a:off x="4841943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8FF379F-3072-E5E6-0684-483729C02F88}"/>
              </a:ext>
            </a:extLst>
          </p:cNvPr>
          <p:cNvSpPr/>
          <p:nvPr/>
        </p:nvSpPr>
        <p:spPr>
          <a:xfrm>
            <a:off x="8707265" y="1217480"/>
            <a:ext cx="3281535" cy="80320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Techniques</a:t>
            </a:r>
            <a:endParaRPr lang="en-US" sz="3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DFFC34-1B63-0DEC-A200-F77D5285CB27}"/>
              </a:ext>
            </a:extLst>
          </p:cNvPr>
          <p:cNvSpPr txBox="1"/>
          <p:nvPr/>
        </p:nvSpPr>
        <p:spPr>
          <a:xfrm>
            <a:off x="1299409" y="2323890"/>
            <a:ext cx="1748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Cambria"/>
              </a:rPr>
              <a:t>Open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D1377B-386C-E085-1F9D-2FF82539F988}"/>
              </a:ext>
            </a:extLst>
          </p:cNvPr>
          <p:cNvSpPr txBox="1"/>
          <p:nvPr/>
        </p:nvSpPr>
        <p:spPr>
          <a:xfrm>
            <a:off x="4841943" y="2329325"/>
            <a:ext cx="3469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Routing (Flask)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Basic Vehicle Counting (Placeholder)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D8785C-73A2-BE9F-5F70-69FEFE10F5A9}"/>
              </a:ext>
            </a:extLst>
          </p:cNvPr>
          <p:cNvSpPr txBox="1"/>
          <p:nvPr/>
        </p:nvSpPr>
        <p:spPr>
          <a:xfrm>
            <a:off x="8707265" y="2197236"/>
            <a:ext cx="29567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Real-time Video Streaming.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Frame Annotation.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 Routing (Flask)</a:t>
            </a:r>
          </a:p>
        </p:txBody>
      </p:sp>
    </p:spTree>
    <p:extLst>
      <p:ext uri="{BB962C8B-B14F-4D97-AF65-F5344CB8AC3E}">
        <p14:creationId xmlns:p14="http://schemas.microsoft.com/office/powerpoint/2010/main" val="1948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ACA259-C727-D5C9-68FD-2F6E8CE5B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713" y="1576621"/>
            <a:ext cx="9946473" cy="45370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Road traffic violations like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red-light running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stop-line crossing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, and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pedestrian crossing violations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contribute to accidents and congestion.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Manual enforcement is slow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limited in scope.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Our system aims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automate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report violations in real time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   using camera-based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monitoring and rule-based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computer vision.</a:t>
            </a:r>
          </a:p>
          <a:p>
            <a:pPr algn="l"/>
            <a:endParaRPr lang="en-US" sz="2400" dirty="0">
              <a:solidFill>
                <a:schemeClr val="tx1"/>
              </a:solidFill>
              <a:ea typeface="Cambria"/>
            </a:endParaRPr>
          </a:p>
          <a:p>
            <a:endParaRPr lang="en-US" dirty="0"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05EA60-3C11-0ACD-604A-64F8FA17217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9352B7-98DE-FAA5-2BF3-5C7D05897BD3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F40F35-0D3A-DB99-A843-E045EEB4EEA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oup of people standing next to a car&#10;&#10;Description automatically generated">
            <a:extLst>
              <a:ext uri="{FF2B5EF4-FFF2-40B4-BE49-F238E27FC236}">
                <a16:creationId xmlns:a16="http://schemas.microsoft.com/office/drawing/2014/main" id="{850C652E-D15D-B764-07A0-A65823D87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4" t="10169" r="5405" b="8051"/>
          <a:stretch/>
        </p:blipFill>
        <p:spPr>
          <a:xfrm>
            <a:off x="6606073" y="3405944"/>
            <a:ext cx="5378852" cy="27172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3A78F2-A7C9-6C8C-5B7A-CDAD04A89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354" y="97106"/>
            <a:ext cx="10363200" cy="147002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5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FB89-55EA-35DC-AFB9-4F22E1FE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3CB-5D42-FE8B-6C0B-43EE241D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50DA4-D1B3-449A-FE4F-41A8E7A7256E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Completion of the Component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69B623-3A5D-B1A7-040F-059FE97CF827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869732-7DF1-0426-0CF9-235A5BA7D0D5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98A77A-B450-9353-3161-B3AB60C8DEB7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ED0C46-A6F1-2153-D886-60D19C29574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sitting in front of a computer screen&#10;&#10;Description automatically generated">
            <a:extLst>
              <a:ext uri="{FF2B5EF4-FFF2-40B4-BE49-F238E27FC236}">
                <a16:creationId xmlns:a16="http://schemas.microsoft.com/office/drawing/2014/main" id="{5933C063-D1D0-3A6D-E1D4-4A9F45EAD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25" y="3897367"/>
            <a:ext cx="4436717" cy="2943085"/>
          </a:xfrm>
          <a:prstGeom prst="rect">
            <a:avLst/>
          </a:prstGeom>
        </p:spPr>
      </p:pic>
      <p:pic>
        <p:nvPicPr>
          <p:cNvPr id="9" name="Picture 8" descr="A blue shield with a check mark in the middle of hands&#10;&#10;Description automatically generated">
            <a:extLst>
              <a:ext uri="{FF2B5EF4-FFF2-40B4-BE49-F238E27FC236}">
                <a16:creationId xmlns:a16="http://schemas.microsoft.com/office/drawing/2014/main" id="{90BFA7BE-44C3-6A70-EB95-6AEABAE1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35" t="8140" r="10151" b="14135"/>
          <a:stretch/>
        </p:blipFill>
        <p:spPr>
          <a:xfrm>
            <a:off x="9451837" y="1267578"/>
            <a:ext cx="1821958" cy="19282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CF5ED1-6306-34F3-E264-36DB852BA069}"/>
              </a:ext>
            </a:extLst>
          </p:cNvPr>
          <p:cNvSpPr txBox="1"/>
          <p:nvPr/>
        </p:nvSpPr>
        <p:spPr>
          <a:xfrm>
            <a:off x="1442438" y="1493043"/>
            <a:ext cx="7074569" cy="4267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Created and collected datasets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Built and trained CNN model for vehicle identification &amp; counting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Ongoing implementation of Traffic Shield web app</a:t>
            </a:r>
          </a:p>
        </p:txBody>
      </p:sp>
    </p:spTree>
    <p:extLst>
      <p:ext uri="{BB962C8B-B14F-4D97-AF65-F5344CB8AC3E}">
        <p14:creationId xmlns:p14="http://schemas.microsoft.com/office/powerpoint/2010/main" val="33864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BE255-077B-CC8B-D3F1-837E8790D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C8AD2-4937-445A-CC39-9C2E53079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48" y="304800"/>
            <a:ext cx="9685131" cy="79216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37311-B94C-BD97-1FAA-BA65DEBB6860}"/>
              </a:ext>
            </a:extLst>
          </p:cNvPr>
          <p:cNvSpPr txBox="1"/>
          <p:nvPr/>
        </p:nvSpPr>
        <p:spPr>
          <a:xfrm>
            <a:off x="1398699" y="700881"/>
            <a:ext cx="78094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Cambria"/>
                <a:ea typeface="Cambria"/>
              </a:rPr>
              <a:t>Proof of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D3316-EEE9-3CC1-829D-5FF0B6B84AA8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D2AD4A-D001-97B5-2640-C0112B59C27C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285934-5D31-516C-8ADD-625F443FAC8C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4CFA45-F32C-21EE-A723-BC251F2C49D3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Cars on a road with green lines&#10;&#10;Description automatically generated">
            <a:extLst>
              <a:ext uri="{FF2B5EF4-FFF2-40B4-BE49-F238E27FC236}">
                <a16:creationId xmlns:a16="http://schemas.microsoft.com/office/drawing/2014/main" id="{8E4961E5-EBC5-8A22-BE6C-F64A3B70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51" y="874074"/>
            <a:ext cx="5767757" cy="2703636"/>
          </a:xfrm>
          <a:prstGeom prst="rect">
            <a:avLst/>
          </a:prstGeom>
        </p:spPr>
      </p:pic>
      <p:pic>
        <p:nvPicPr>
          <p:cNvPr id="25" name="Picture 2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72E4C9-709A-5DD2-51B7-D08C0CEE1C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2" y="2387786"/>
            <a:ext cx="5096692" cy="2703636"/>
          </a:xfrm>
          <a:prstGeom prst="rect">
            <a:avLst/>
          </a:prstGeom>
        </p:spPr>
      </p:pic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E4CFBB0-FF98-AC23-DC26-EF9B7582E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08" y="3533743"/>
            <a:ext cx="6096000" cy="28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0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a question mark above her head&#10;&#10;Description automatically generated">
            <a:extLst>
              <a:ext uri="{FF2B5EF4-FFF2-40B4-BE49-F238E27FC236}">
                <a16:creationId xmlns:a16="http://schemas.microsoft.com/office/drawing/2014/main" id="{D9767E4F-98CB-A4A4-800E-2C151358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3027212"/>
            <a:ext cx="2330246" cy="2570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1F98B-D68A-09A1-497D-C5A670AF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3" y="128104"/>
            <a:ext cx="11684000" cy="792162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Challenges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1225A-EA28-1ECF-D83A-59DEA268A2B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65DE29-67CB-970C-2FC0-36CA9B43B2A1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DF8591-B4C2-2844-626E-5C785C815A99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80192D5-19D2-C6D8-0E34-3A1A8A9599FA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8A84-FF5A-C63C-683B-C2BD9515EEA4}"/>
              </a:ext>
            </a:extLst>
          </p:cNvPr>
          <p:cNvSpPr txBox="1"/>
          <p:nvPr/>
        </p:nvSpPr>
        <p:spPr>
          <a:xfrm>
            <a:off x="1116231" y="1234440"/>
            <a:ext cx="10817352" cy="5044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Integrating multiple modules with different data formats and timings.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Ensuring smooth communication between hardware (cameras) and software components.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Managing data synchronization for real-time violation logging.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Handling delays or data loss in live video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Designing a reliable and secure backend for data storage.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Automating report generation without missing or duplicating entries.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Debugging issues across interconnected components during system testing.</a:t>
            </a:r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656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F6E9-8DB6-838A-2227-3FA0387F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82AE-0FAA-3A49-AD21-18D89FFC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83" y="128104"/>
            <a:ext cx="11684000" cy="792162"/>
          </a:xfrm>
        </p:spPr>
        <p:txBody>
          <a:bodyPr/>
          <a:lstStyle/>
          <a:p>
            <a:r>
              <a:rPr lang="en-US">
                <a:latin typeface="Adobe Devanagari"/>
              </a:rPr>
              <a:t>Gantt Chart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B4F0C-61FE-85B7-ECFD-244A0083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01" t="16733" r="17715" b="5494"/>
          <a:stretch/>
        </p:blipFill>
        <p:spPr>
          <a:xfrm>
            <a:off x="2292626" y="737527"/>
            <a:ext cx="7151014" cy="56412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4FB69E-E445-B6F5-FB12-853204C5633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17DD1B-3685-2484-96C5-85AD5F15DF32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1376B9-78A9-9AF9-89E5-8424A6651D5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7E6DCDE-A070-0D10-CF38-4F184C69E4C9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IT2127926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Mahindapala.G.H.N.K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</a:t>
            </a:r>
            <a:r>
              <a:rPr lang="en-US">
                <a:solidFill>
                  <a:schemeClr val="tx1"/>
                </a:solidFill>
              </a:rPr>
              <a:t>24-25J-165</a:t>
            </a:r>
            <a:r>
              <a:rPr lang="en-US" sz="1800" b="0">
                <a:solidFill>
                  <a:schemeClr val="tx1"/>
                </a:solidFill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9198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6B8A-99EE-E310-5279-5125682E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>
                <a:latin typeface="Cambria"/>
                <a:ea typeface="Cambria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FB91B-C265-343B-24C3-875E0D25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86" y="1606379"/>
            <a:ext cx="10252676" cy="5253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Zhang, H., &amp; Liu, H. X. (2013). </a:t>
            </a:r>
            <a:r>
              <a:rPr lang="en-US" sz="2000" i="1">
                <a:ea typeface="+mn-lt"/>
                <a:cs typeface="+mn-lt"/>
              </a:rPr>
              <a:t>A review of traffic congestion detection, mitigation, and control.</a:t>
            </a:r>
            <a:r>
              <a:rPr lang="en-US" sz="2000">
                <a:ea typeface="+mn-lt"/>
                <a:cs typeface="+mn-lt"/>
              </a:rPr>
              <a:t> Transportation Research Part B: Methodological, 52, 1-24.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Hartenstein, H., &amp; </a:t>
            </a:r>
            <a:r>
              <a:rPr lang="en-US" sz="2000" err="1">
                <a:ea typeface="+mn-lt"/>
                <a:cs typeface="+mn-lt"/>
              </a:rPr>
              <a:t>Laberteaux</a:t>
            </a:r>
            <a:r>
              <a:rPr lang="en-US" sz="2000">
                <a:ea typeface="+mn-lt"/>
                <a:cs typeface="+mn-lt"/>
              </a:rPr>
              <a:t>, K. P. (2008). </a:t>
            </a:r>
            <a:r>
              <a:rPr lang="en-US" sz="2000" i="1">
                <a:ea typeface="+mn-lt"/>
                <a:cs typeface="+mn-lt"/>
              </a:rPr>
              <a:t>VANET: Vehicular Applications and Inter-Networking Technologies.</a:t>
            </a:r>
            <a:r>
              <a:rPr lang="en-US" sz="2000">
                <a:ea typeface="+mn-lt"/>
                <a:cs typeface="+mn-lt"/>
              </a:rPr>
              <a:t> John Wiley &amp; Sons.</a:t>
            </a: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Sun, Z., </a:t>
            </a:r>
            <a:r>
              <a:rPr lang="en-US" sz="2000" err="1">
                <a:ea typeface="+mn-lt"/>
                <a:cs typeface="+mn-lt"/>
              </a:rPr>
              <a:t>Bebis</a:t>
            </a:r>
            <a:r>
              <a:rPr lang="en-US" sz="2000">
                <a:ea typeface="+mn-lt"/>
                <a:cs typeface="+mn-lt"/>
              </a:rPr>
              <a:t>, G., &amp; Miller, R. (2006). </a:t>
            </a:r>
            <a:r>
              <a:rPr lang="en-US" sz="2000" i="1">
                <a:ea typeface="+mn-lt"/>
                <a:cs typeface="+mn-lt"/>
              </a:rPr>
              <a:t>On-road vehicle detection: A review.</a:t>
            </a:r>
            <a:r>
              <a:rPr lang="en-US" sz="2000">
                <a:ea typeface="+mn-lt"/>
                <a:cs typeface="+mn-lt"/>
              </a:rPr>
              <a:t> IEEE Transactions on Pattern Analysis and Machine Intelligence, 28(5), 694-711.</a:t>
            </a:r>
            <a:endParaRPr lang="en-US" sz="2000">
              <a:ea typeface="Cambria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Liu, Y., Zhang, Y., &amp; Gao, Y. (2019). </a:t>
            </a:r>
            <a:r>
              <a:rPr lang="en-US" sz="2000" i="1">
                <a:ea typeface="+mn-lt"/>
                <a:cs typeface="+mn-lt"/>
              </a:rPr>
              <a:t>A cloud-based IoT framework for intelligent traffic management and violation detection.</a:t>
            </a:r>
            <a:r>
              <a:rPr lang="en-US" sz="2000">
                <a:ea typeface="+mn-lt"/>
                <a:cs typeface="+mn-lt"/>
              </a:rPr>
              <a:t> IEEE Transactions on Intelligent Transportation Systems, 20(1), 308-319.</a:t>
            </a:r>
            <a:endParaRPr lang="en-US" sz="2000">
              <a:ea typeface="Cambria"/>
            </a:endParaRPr>
          </a:p>
          <a:p>
            <a:endParaRPr lang="en-US">
              <a:ea typeface="Cambria"/>
            </a:endParaRPr>
          </a:p>
          <a:p>
            <a:endParaRPr lang="en-US">
              <a:ea typeface="Cambri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EC01F-331C-C410-FFD6-3D7208DDD687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87F8C6-C452-B726-8690-AB799CF1CDC9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3BB0F9-EF93-B7DF-6E7E-A906AF3ADE50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19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B6E9-6427-6A04-2851-674240435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2631989"/>
            <a:ext cx="11684000" cy="792162"/>
          </a:xfrm>
        </p:spPr>
        <p:txBody>
          <a:bodyPr>
            <a:noAutofit/>
          </a:bodyPr>
          <a:lstStyle/>
          <a:p>
            <a:r>
              <a:rPr lang="en-US" sz="9600">
                <a:latin typeface="Cambria"/>
                <a:ea typeface="Cambria"/>
              </a:rPr>
              <a:t>Thank you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CDBF0C-FC54-227E-68E1-E173210B499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05615D-5FFF-2801-DBA8-7E473E0508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6223BD-E996-D127-F48F-99707F52E27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59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5CDBF0C-FC54-227E-68E1-E173210B4994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05615D-5FFF-2801-DBA8-7E473E05084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6223BD-E996-D127-F48F-99707F52E27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A group of people sitting on letters&#10;&#10;Description automatically generated">
            <a:extLst>
              <a:ext uri="{FF2B5EF4-FFF2-40B4-BE49-F238E27FC236}">
                <a16:creationId xmlns:a16="http://schemas.microsoft.com/office/drawing/2014/main" id="{4EB36A5E-881C-91D5-D028-BC608D6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84" y="1484934"/>
            <a:ext cx="6009032" cy="362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4CD3-09E9-7DD0-16FA-BEF45CBA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90183"/>
            <a:ext cx="10363200" cy="1470025"/>
          </a:xfrm>
        </p:spPr>
        <p:txBody>
          <a:bodyPr/>
          <a:lstStyle/>
          <a:p>
            <a:r>
              <a:rPr lang="en-US" b="1" dirty="0">
                <a:latin typeface="Adobe Devanagari"/>
              </a:rPr>
              <a:t>Research Problems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52237-AD01-F8CA-0BD6-1F8D2869D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584" y="1860209"/>
            <a:ext cx="8534400" cy="42522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Inconsistent detection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due to human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error and limited camera angles.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Delayed enforcement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due to manual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processes.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Low scalability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of traditional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Lack of organized 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analysis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 and reporting.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45CE05-36E0-7453-3580-12091927E359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0D0F35-1C63-33B2-A7B8-63EE5049278D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87077E-2CA6-1032-2908-FA02370359B5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and person with question marks&#10;&#10;Description automatically generated">
            <a:extLst>
              <a:ext uri="{FF2B5EF4-FFF2-40B4-BE49-F238E27FC236}">
                <a16:creationId xmlns:a16="http://schemas.microsoft.com/office/drawing/2014/main" id="{BF66C4CC-8AAF-8296-C5D1-F809911C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5" b="10845"/>
          <a:stretch/>
        </p:blipFill>
        <p:spPr>
          <a:xfrm>
            <a:off x="6096000" y="2298832"/>
            <a:ext cx="5265104" cy="36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2CE-858E-526F-0411-57C185586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63644"/>
            <a:ext cx="10363200" cy="213934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latin typeface="Cambria"/>
                <a:ea typeface="Cambria"/>
                <a:cs typeface="Times New Roman"/>
              </a:rPr>
              <a:t>Main Objective</a:t>
            </a:r>
            <a:br>
              <a:rPr lang="en-US" sz="3600" b="1" dirty="0">
                <a:latin typeface="Cambria"/>
                <a:cs typeface="Times New Roman"/>
              </a:rPr>
            </a:br>
            <a:br>
              <a:rPr lang="en-US" sz="2700" b="1" dirty="0">
                <a:latin typeface="+mj-lt"/>
                <a:cs typeface="Times New Roman"/>
              </a:rPr>
            </a:br>
            <a:r>
              <a:rPr lang="en-US" sz="2700" dirty="0">
                <a:latin typeface="+mj-lt"/>
              </a:rPr>
              <a:t>Develop an automated rule-based traffic violation detection system using video surveillance and computer vision to detect red-light, stop-line, and pedestrian crossing violations.</a:t>
            </a:r>
            <a:endParaRPr lang="en-US" sz="27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D6BB9-F1B5-EE8A-E38B-8D044733C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341" y="2825579"/>
            <a:ext cx="8544697" cy="251459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 sz="5100" b="1">
                <a:solidFill>
                  <a:schemeClr val="tx1"/>
                </a:solidFill>
                <a:ea typeface="Cambria"/>
              </a:rPr>
              <a:t>Sub Objectives</a:t>
            </a:r>
            <a:endParaRPr lang="en-US" sz="5100" b="1">
              <a:solidFill>
                <a:schemeClr val="tx1"/>
              </a:solidFill>
            </a:endParaRPr>
          </a:p>
          <a:p>
            <a:pPr algn="l"/>
            <a:endParaRPr lang="en-US" sz="5100" b="1">
              <a:solidFill>
                <a:schemeClr val="tx1"/>
              </a:solidFill>
              <a:ea typeface="Cambria"/>
            </a:endParaRP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Detecting violation from Primary &amp; Secondary camera system.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Identifying the vehicle &amp; vehicle type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Analyse the traffic and display on LED Screen</a:t>
            </a:r>
          </a:p>
          <a:p>
            <a:pPr marL="457200" indent="-457200" algn="l">
              <a:buChar char="•"/>
            </a:pPr>
            <a:r>
              <a:rPr lang="en-US" sz="2900">
                <a:solidFill>
                  <a:schemeClr val="tx1"/>
                </a:solidFill>
                <a:ea typeface="Cambria"/>
              </a:rPr>
              <a:t>Maintaining profiles and report the details to police station.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4DDB7E-7801-A403-A5E1-474DAF7BCB2D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42DADC-70ED-054F-43C6-8F2A4BD8CDF8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7F9151-4B1A-D80E-84CA-F3AF768A5316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63EC2609-D5AF-A40C-4F51-84F810AF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89" t="9645" b="12531"/>
          <a:stretch/>
        </p:blipFill>
        <p:spPr>
          <a:xfrm>
            <a:off x="8371703" y="2488689"/>
            <a:ext cx="3459896" cy="3202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34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B0A447-D404-8C1C-7771-E26797AD886E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0397C79-7305-E354-3C54-4940226DA76E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23501E-B660-A0DB-BA2B-D6294A4F2126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D1F6FED-C6E6-E3A5-56D0-C3D3BDD2F624}"/>
              </a:ext>
            </a:extLst>
          </p:cNvPr>
          <p:cNvSpPr txBox="1">
            <a:spLocks/>
          </p:cNvSpPr>
          <p:nvPr/>
        </p:nvSpPr>
        <p:spPr>
          <a:xfrm>
            <a:off x="914400" y="-586"/>
            <a:ext cx="10363200" cy="91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b="1">
                <a:latin typeface="Adobe Devanagari"/>
              </a:rPr>
              <a:t>System Diagram</a:t>
            </a:r>
            <a:endParaRPr lang="en-US"/>
          </a:p>
        </p:txBody>
      </p:sp>
      <p:pic>
        <p:nvPicPr>
          <p:cNvPr id="5" name="Picture 4" descr="A diagram of a traffic light&#10;&#10;AI-generated content may be incorrect.">
            <a:extLst>
              <a:ext uri="{FF2B5EF4-FFF2-40B4-BE49-F238E27FC236}">
                <a16:creationId xmlns:a16="http://schemas.microsoft.com/office/drawing/2014/main" id="{8DE6B405-70B3-003A-8832-178428CE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842" y="1287164"/>
            <a:ext cx="6030315" cy="42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55AF9-6AEA-4BCA-A1A2-C57A5821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mbria"/>
                <a:ea typeface="Cambria"/>
              </a:rPr>
              <a:t>IT21212222 | </a:t>
            </a:r>
            <a:r>
              <a:rPr lang="en-US" sz="3600" err="1">
                <a:latin typeface="Cambria"/>
                <a:ea typeface="Cambria"/>
              </a:rPr>
              <a:t>Seneviratne.K.A.C.M</a:t>
            </a:r>
            <a:endParaRPr lang="en-US" sz="3600">
              <a:latin typeface="Cambria"/>
              <a:ea typeface="Cambri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98E66-DBD5-4B29-AC68-A58A70C64231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83F43F-06B8-AD65-B666-B127C4731248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3098E5E-5556-ED93-4116-6195BDAE2071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57B45C-1B7B-A705-DB76-68E1BA75665F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7EC8B13-2E2B-E097-62C2-359F45D65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783" y="4339624"/>
            <a:ext cx="10363200" cy="1356622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BSc (Hons) Degree in Information BSc (Hons) Degree in Information Technology</a:t>
            </a:r>
          </a:p>
          <a:p>
            <a:r>
              <a:rPr lang="en-US" sz="1600">
                <a:solidFill>
                  <a:schemeClr val="tx1"/>
                </a:solidFill>
                <a:latin typeface="Cambria"/>
                <a:ea typeface="Cambria"/>
                <a:cs typeface="Arial"/>
              </a:rPr>
              <a:t>Specialized in Information Technology</a:t>
            </a:r>
            <a:endParaRPr lang="en-US" sz="1600">
              <a:solidFill>
                <a:schemeClr val="tx1"/>
              </a:solidFill>
              <a:latin typeface="Cambria"/>
              <a:ea typeface="Cambria"/>
            </a:endParaRPr>
          </a:p>
          <a:p>
            <a:endParaRPr lang="en-US" sz="1600">
              <a:solidFill>
                <a:schemeClr val="tx1"/>
              </a:solidFill>
              <a:latin typeface="Cambria"/>
              <a:ea typeface="Cambria"/>
              <a:cs typeface="Arial"/>
            </a:endParaRPr>
          </a:p>
          <a:p>
            <a:endParaRPr lang="en-US">
              <a:ea typeface="Cambria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id="{5011EADA-F27F-686E-4DD6-A460EAF3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52" y="130908"/>
            <a:ext cx="2070187" cy="23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isometric view of a road with cars and a bridge&#10;&#10;Description automatically generated">
            <a:extLst>
              <a:ext uri="{FF2B5EF4-FFF2-40B4-BE49-F238E27FC236}">
                <a16:creationId xmlns:a16="http://schemas.microsoft.com/office/drawing/2014/main" id="{B82E9A02-865E-0123-5699-090910F7D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580" y="2005584"/>
            <a:ext cx="5554862" cy="38687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Background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104" y="1352826"/>
            <a:ext cx="8492435" cy="4444469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Specialized in rule-based image processing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Developed the red-light violation detection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Experienced in detecting traffic light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signals and monitoring vehicle movement.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Skilled in synchronizing camera inputs with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/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traffic light status for accurate detection.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Worked on optimizing algorithms for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real-time violation monitoring.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FA91-9F36-085E-CBAA-F777A1BA604C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E5047A-C89E-D6E4-7A57-5E13EA335D96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EA6ADF-6B4C-3E0A-9E8A-0C67CA31032A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566786-1F74-42BB-4647-C7CB5DFF8FF8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4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6FBBB-4C77-4A4B-BE54-96D3B0DF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684000" cy="868362"/>
          </a:xfrm>
        </p:spPr>
        <p:txBody>
          <a:bodyPr>
            <a:normAutofit fontScale="90000"/>
          </a:bodyPr>
          <a:lstStyle/>
          <a:p>
            <a:r>
              <a:rPr lang="en-US" b="1"/>
              <a:t>Objective</a:t>
            </a:r>
            <a:br>
              <a:rPr lang="en-US"/>
            </a:b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461F4-E6D8-4801-94AA-9B72FC99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57" y="1001643"/>
            <a:ext cx="10358783" cy="1425714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To develop an advanced traffic monitoring system that accurately identifies red-light running and invalid stop line crossings using a main camera system enhanced with computer vision and machine learning technologies.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11BF0731-39D4-589F-90BF-A052C2AC7579}"/>
              </a:ext>
            </a:extLst>
          </p:cNvPr>
          <p:cNvSpPr txBox="1">
            <a:spLocks/>
          </p:cNvSpPr>
          <p:nvPr/>
        </p:nvSpPr>
        <p:spPr>
          <a:xfrm>
            <a:off x="198617" y="2743200"/>
            <a:ext cx="116840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6700" b="1"/>
              <a:t>Sub-Objectives</a:t>
            </a:r>
            <a:br>
              <a:rPr lang="en-US"/>
            </a:br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7731963-7D36-9937-8128-B272722293E2}"/>
              </a:ext>
            </a:extLst>
          </p:cNvPr>
          <p:cNvSpPr txBox="1">
            <a:spLocks/>
          </p:cNvSpPr>
          <p:nvPr/>
        </p:nvSpPr>
        <p:spPr>
          <a:xfrm>
            <a:off x="1166191" y="3429000"/>
            <a:ext cx="9629914" cy="140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Detection Model Development</a:t>
            </a:r>
          </a:p>
          <a:p>
            <a:r>
              <a:rPr lang="en-US"/>
              <a:t>Real-time Processing</a:t>
            </a:r>
          </a:p>
          <a:p>
            <a:pPr marL="0" indent="0">
              <a:buFont typeface="Arial" pitchFamily="34" charset="0"/>
              <a:buNone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17530-1CE1-0A2B-EA19-765E727848BE}"/>
              </a:ext>
            </a:extLst>
          </p:cNvPr>
          <p:cNvSpPr/>
          <p:nvPr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>
                <a:solidFill>
                  <a:schemeClr val="tx1"/>
                </a:solidFill>
              </a:rPr>
              <a:t>IT21212222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&lt;</a:t>
            </a:r>
            <a:r>
              <a:rPr lang="en-US" b="1">
                <a:solidFill>
                  <a:schemeClr val="tx1"/>
                </a:solidFill>
              </a:rPr>
              <a:t>&lt;</a:t>
            </a:r>
            <a:r>
              <a:rPr lang="en-US" b="1" err="1">
                <a:solidFill>
                  <a:schemeClr val="tx1"/>
                </a:solidFill>
              </a:rPr>
              <a:t>Seneviratne.K.A.C.M</a:t>
            </a:r>
            <a:r>
              <a:rPr lang="en-US" b="1">
                <a:solidFill>
                  <a:schemeClr val="tx1"/>
                </a:solidFill>
              </a:rPr>
              <a:t>&gt;&gt;</a:t>
            </a:r>
            <a:r>
              <a:rPr lang="en-US" sz="1800" b="1">
                <a:solidFill>
                  <a:schemeClr val="tx1"/>
                </a:solidFill>
              </a:rPr>
              <a:t>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&lt;&lt;24-25J-165&gt;&gt;</a:t>
            </a:r>
            <a:endParaRPr lang="en-US">
              <a:solidFill>
                <a:schemeClr val="tx1"/>
              </a:solidFill>
              <a:latin typeface="Times New Roman"/>
              <a:ea typeface="Cambria"/>
              <a:cs typeface="Times New Roman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FBBDE1-8F64-648F-1A05-07E7E4EC15B1}"/>
              </a:ext>
            </a:extLst>
          </p:cNvPr>
          <p:cNvGrpSpPr/>
          <p:nvPr/>
        </p:nvGrpSpPr>
        <p:grpSpPr>
          <a:xfrm>
            <a:off x="2558" y="-1647"/>
            <a:ext cx="795037" cy="6385316"/>
            <a:chOff x="2558" y="-1647"/>
            <a:chExt cx="619983" cy="6385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16DC4D-46A5-B8FD-A796-6C3A3CD8D45F}"/>
                </a:ext>
              </a:extLst>
            </p:cNvPr>
            <p:cNvSpPr/>
            <p:nvPr/>
          </p:nvSpPr>
          <p:spPr>
            <a:xfrm>
              <a:off x="2558" y="-1647"/>
              <a:ext cx="311064" cy="6385316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087AD8-AAFC-7696-C302-1C8229CA352B}"/>
                </a:ext>
              </a:extLst>
            </p:cNvPr>
            <p:cNvSpPr/>
            <p:nvPr/>
          </p:nvSpPr>
          <p:spPr>
            <a:xfrm>
              <a:off x="311477" y="-1647"/>
              <a:ext cx="311064" cy="6385316"/>
            </a:xfrm>
            <a:prstGeom prst="rect">
              <a:avLst/>
            </a:prstGeom>
            <a:solidFill>
              <a:srgbClr val="F27F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9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9F998129-E389-4A7A-8735-F65FCEF93C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6588c-a52b-4d0b-8663-93e0f7ef87c0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C82D2D-2739-443A-9CA7-9D63CB30CB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291D51-24A5-4C49-A8B1-BDD8B05099A5}">
  <ds:schemaRefs>
    <ds:schemaRef ds:uri="http://schemas.microsoft.com/office/2006/metadata/properties"/>
    <ds:schemaRef ds:uri="http://schemas.microsoft.com/office/infopath/2007/PartnerControls"/>
    <ds:schemaRef ds:uri="4da6588c-a52b-4d0b-8663-93e0f7ef87c0"/>
    <ds:schemaRef ds:uri="db72c12f-87a4-44ab-bbc5-4cc8306b15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Proposal prsentation stuct</Template>
  <TotalTime>628</TotalTime>
  <Words>1769</Words>
  <Application>Microsoft Office PowerPoint</Application>
  <PresentationFormat>Widescreen</PresentationFormat>
  <Paragraphs>284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Adobe Devanagari</vt:lpstr>
      <vt:lpstr>Arial</vt:lpstr>
      <vt:lpstr>Calibri</vt:lpstr>
      <vt:lpstr>Cambria</vt:lpstr>
      <vt:lpstr>Times New Roman</vt:lpstr>
      <vt:lpstr>Wingdings</vt:lpstr>
      <vt:lpstr>Office Theme</vt:lpstr>
      <vt:lpstr>Evaluating automated traffic violation detection system for road safety improvement </vt:lpstr>
      <vt:lpstr>Our Team</vt:lpstr>
      <vt:lpstr>Introduction</vt:lpstr>
      <vt:lpstr>Research Problems</vt:lpstr>
      <vt:lpstr>Main Objective  Develop an automated rule-based traffic violation detection system using video surveillance and computer vision to detect red-light, stop-line, and pedestrian crossing violations.</vt:lpstr>
      <vt:lpstr>PowerPoint Presentation</vt:lpstr>
      <vt:lpstr>IT21212222 | Seneviratne.K.A.C.M</vt:lpstr>
      <vt:lpstr>Background </vt:lpstr>
      <vt:lpstr>Objective </vt:lpstr>
      <vt:lpstr>Methodology</vt:lpstr>
      <vt:lpstr>Used Technologies &amp; Techniques</vt:lpstr>
      <vt:lpstr> </vt:lpstr>
      <vt:lpstr> </vt:lpstr>
      <vt:lpstr>Challenges</vt:lpstr>
      <vt:lpstr>IT21334306 | Wathsala W.H.D </vt:lpstr>
      <vt:lpstr>Background </vt:lpstr>
      <vt:lpstr>Objective </vt:lpstr>
      <vt:lpstr>Methodology </vt:lpstr>
      <vt:lpstr>Used Technologies &amp; Techniques</vt:lpstr>
      <vt:lpstr> </vt:lpstr>
      <vt:lpstr> </vt:lpstr>
      <vt:lpstr>Challenges</vt:lpstr>
      <vt:lpstr>Gantt Chart </vt:lpstr>
      <vt:lpstr>References</vt:lpstr>
      <vt:lpstr>IT21327926 | Mahindapala.g.h.n.k </vt:lpstr>
      <vt:lpstr>Background</vt:lpstr>
      <vt:lpstr>Specific Objective and Sub Objectives</vt:lpstr>
      <vt:lpstr>Methodology</vt:lpstr>
      <vt:lpstr>Used Technologies &amp; Techniques</vt:lpstr>
      <vt:lpstr> </vt:lpstr>
      <vt:lpstr> </vt:lpstr>
      <vt:lpstr>Challenges</vt:lpstr>
      <vt:lpstr>Gantt Chart</vt:lpstr>
      <vt:lpstr>References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Chamika Seneviratne</dc:creator>
  <cp:lastModifiedBy>Nethmi Kavindya</cp:lastModifiedBy>
  <cp:revision>203</cp:revision>
  <dcterms:created xsi:type="dcterms:W3CDTF">2024-08-04T15:48:47Z</dcterms:created>
  <dcterms:modified xsi:type="dcterms:W3CDTF">2025-05-26T19:04:52Z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0x0101007D2C76CD229CDD4285A19EEDA46A2A94</vt:lpwstr>
  </property>
  <property fmtid="{D5CDD505-2E9C-101B-9397-08002B2CF9AE}" pid="3" name="MediaServiceImageTags">
    <vt:lpwstr/>
  </property>
</Properties>
</file>